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701" r:id="rId3"/>
    <p:sldMasterId id="2147483723" r:id="rId4"/>
    <p:sldMasterId id="2147483745" r:id="rId5"/>
    <p:sldMasterId id="2147483767" r:id="rId6"/>
    <p:sldMasterId id="2147483789" r:id="rId7"/>
  </p:sldMasterIdLst>
  <p:notesMasterIdLst>
    <p:notesMasterId r:id="rId47"/>
  </p:notesMasterIdLst>
  <p:sldIdLst>
    <p:sldId id="739" r:id="rId8"/>
    <p:sldId id="740" r:id="rId9"/>
    <p:sldId id="749" r:id="rId10"/>
    <p:sldId id="747" r:id="rId11"/>
    <p:sldId id="751" r:id="rId12"/>
    <p:sldId id="741" r:id="rId13"/>
    <p:sldId id="742" r:id="rId14"/>
    <p:sldId id="743" r:id="rId15"/>
    <p:sldId id="744" r:id="rId16"/>
    <p:sldId id="745" r:id="rId17"/>
    <p:sldId id="746" r:id="rId18"/>
    <p:sldId id="754" r:id="rId19"/>
    <p:sldId id="737" r:id="rId20"/>
    <p:sldId id="738" r:id="rId21"/>
    <p:sldId id="761" r:id="rId22"/>
    <p:sldId id="762" r:id="rId23"/>
    <p:sldId id="769" r:id="rId24"/>
    <p:sldId id="764" r:id="rId25"/>
    <p:sldId id="765" r:id="rId26"/>
    <p:sldId id="766" r:id="rId27"/>
    <p:sldId id="767" r:id="rId28"/>
    <p:sldId id="271" r:id="rId29"/>
    <p:sldId id="770" r:id="rId30"/>
    <p:sldId id="772" r:id="rId31"/>
    <p:sldId id="771" r:id="rId32"/>
    <p:sldId id="773" r:id="rId33"/>
    <p:sldId id="263" r:id="rId34"/>
    <p:sldId id="267" r:id="rId35"/>
    <p:sldId id="775" r:id="rId36"/>
    <p:sldId id="264" r:id="rId37"/>
    <p:sldId id="266" r:id="rId38"/>
    <p:sldId id="759" r:id="rId39"/>
    <p:sldId id="774" r:id="rId40"/>
    <p:sldId id="755" r:id="rId41"/>
    <p:sldId id="756" r:id="rId42"/>
    <p:sldId id="757" r:id="rId43"/>
    <p:sldId id="268" r:id="rId44"/>
    <p:sldId id="758" r:id="rId45"/>
    <p:sldId id="75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37" autoAdjust="0"/>
    <p:restoredTop sz="94660"/>
  </p:normalViewPr>
  <p:slideViewPr>
    <p:cSldViewPr snapToGrid="0">
      <p:cViewPr varScale="1">
        <p:scale>
          <a:sx n="71" d="100"/>
          <a:sy n="71" d="100"/>
        </p:scale>
        <p:origin x="17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bjen2@gmail.com" userId="7b33489d744346e2" providerId="LiveId" clId="{00BDB7AB-B01E-4FB0-A67B-F0DD1375AEB3}"/>
    <pc:docChg chg="custSel addSld delSld modSld">
      <pc:chgData name="wilbjen2@gmail.com" userId="7b33489d744346e2" providerId="LiveId" clId="{00BDB7AB-B01E-4FB0-A67B-F0DD1375AEB3}" dt="2022-05-18T04:19:17.120" v="70" actId="27636"/>
      <pc:docMkLst>
        <pc:docMk/>
      </pc:docMkLst>
      <pc:sldChg chg="modSp mod">
        <pc:chgData name="wilbjen2@gmail.com" userId="7b33489d744346e2" providerId="LiveId" clId="{00BDB7AB-B01E-4FB0-A67B-F0DD1375AEB3}" dt="2022-05-18T04:03:39.069" v="66" actId="20577"/>
        <pc:sldMkLst>
          <pc:docMk/>
          <pc:sldMk cId="2922721456" sldId="263"/>
        </pc:sldMkLst>
        <pc:spChg chg="mod">
          <ac:chgData name="wilbjen2@gmail.com" userId="7b33489d744346e2" providerId="LiveId" clId="{00BDB7AB-B01E-4FB0-A67B-F0DD1375AEB3}" dt="2022-05-18T04:03:39.069" v="66" actId="20577"/>
          <ac:spMkLst>
            <pc:docMk/>
            <pc:sldMk cId="2922721456" sldId="263"/>
            <ac:spMk id="3" creationId="{02EF6B1B-4038-3360-CCB8-EE08AED66FB5}"/>
          </ac:spMkLst>
        </pc:spChg>
      </pc:sldChg>
      <pc:sldChg chg="modSp mod">
        <pc:chgData name="wilbjen2@gmail.com" userId="7b33489d744346e2" providerId="LiveId" clId="{00BDB7AB-B01E-4FB0-A67B-F0DD1375AEB3}" dt="2022-05-18T04:10:26.874" v="68" actId="20577"/>
        <pc:sldMkLst>
          <pc:docMk/>
          <pc:sldMk cId="3506655340" sldId="268"/>
        </pc:sldMkLst>
        <pc:spChg chg="mod">
          <ac:chgData name="wilbjen2@gmail.com" userId="7b33489d744346e2" providerId="LiveId" clId="{00BDB7AB-B01E-4FB0-A67B-F0DD1375AEB3}" dt="2022-05-18T04:10:26.874" v="68" actId="20577"/>
          <ac:spMkLst>
            <pc:docMk/>
            <pc:sldMk cId="3506655340" sldId="268"/>
            <ac:spMk id="3" creationId="{C5E72992-D826-512A-DDA8-7A817F5EE64D}"/>
          </ac:spMkLst>
        </pc:spChg>
      </pc:sldChg>
      <pc:sldChg chg="modSp new mod">
        <pc:chgData name="wilbjen2@gmail.com" userId="7b33489d744346e2" providerId="LiveId" clId="{00BDB7AB-B01E-4FB0-A67B-F0DD1375AEB3}" dt="2022-05-18T03:55:46.014" v="17" actId="20577"/>
        <pc:sldMkLst>
          <pc:docMk/>
          <pc:sldMk cId="3525719412" sldId="272"/>
        </pc:sldMkLst>
        <pc:spChg chg="mod">
          <ac:chgData name="wilbjen2@gmail.com" userId="7b33489d744346e2" providerId="LiveId" clId="{00BDB7AB-B01E-4FB0-A67B-F0DD1375AEB3}" dt="2022-05-18T03:55:46.014" v="17" actId="20577"/>
          <ac:spMkLst>
            <pc:docMk/>
            <pc:sldMk cId="3525719412" sldId="272"/>
            <ac:spMk id="2" creationId="{FCCC4145-C19B-CD7B-D0F8-D15F2F600396}"/>
          </ac:spMkLst>
        </pc:spChg>
      </pc:sldChg>
      <pc:sldChg chg="modSp del mod">
        <pc:chgData name="wilbjen2@gmail.com" userId="7b33489d744346e2" providerId="LiveId" clId="{00BDB7AB-B01E-4FB0-A67B-F0DD1375AEB3}" dt="2022-05-18T04:19:17.120" v="70" actId="27636"/>
        <pc:sldMkLst>
          <pc:docMk/>
          <pc:sldMk cId="0" sldId="286"/>
        </pc:sldMkLst>
        <pc:spChg chg="mod">
          <ac:chgData name="wilbjen2@gmail.com" userId="7b33489d744346e2" providerId="LiveId" clId="{00BDB7AB-B01E-4FB0-A67B-F0DD1375AEB3}" dt="2022-05-18T04:19:17.120" v="70" actId="27636"/>
          <ac:spMkLst>
            <pc:docMk/>
            <pc:sldMk cId="0" sldId="286"/>
            <ac:spMk id="3" creationId="{A6417678-2737-BC58-3A1F-74725265D7DF}"/>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FB626-A5F1-4AEB-AAF1-CEAD9C814B9F}"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1EDD54EE-F400-4114-97E7-9C2BE19B3236}">
      <dgm:prSet phldrT="[Text]"/>
      <dgm:spPr/>
      <dgm:t>
        <a:bodyPr/>
        <a:lstStyle/>
        <a:p>
          <a:r>
            <a:rPr lang="en-US" dirty="0" smtClean="0"/>
            <a:t>HUD</a:t>
          </a:r>
          <a:endParaRPr lang="en-US" dirty="0"/>
        </a:p>
      </dgm:t>
    </dgm:pt>
    <dgm:pt modelId="{E9D26486-7D7E-4B5A-9F2D-6A5908853FA0}" type="parTrans" cxnId="{1F1F6DE5-C58E-422C-A557-4312C68AFFD7}">
      <dgm:prSet/>
      <dgm:spPr/>
      <dgm:t>
        <a:bodyPr/>
        <a:lstStyle/>
        <a:p>
          <a:endParaRPr lang="en-US"/>
        </a:p>
      </dgm:t>
    </dgm:pt>
    <dgm:pt modelId="{BD871873-1148-410B-80CD-9FD848606687}" type="sibTrans" cxnId="{1F1F6DE5-C58E-422C-A557-4312C68AFFD7}">
      <dgm:prSet/>
      <dgm:spPr/>
      <dgm:t>
        <a:bodyPr/>
        <a:lstStyle/>
        <a:p>
          <a:endParaRPr lang="en-US"/>
        </a:p>
      </dgm:t>
    </dgm:pt>
    <dgm:pt modelId="{60C9DC84-E61F-4159-91C6-1C456BEF4EAA}">
      <dgm:prSet phldrT="[Text]"/>
      <dgm:spPr/>
      <dgm:t>
        <a:bodyPr/>
        <a:lstStyle/>
        <a:p>
          <a:r>
            <a:rPr lang="en-US" dirty="0" err="1" smtClean="0"/>
            <a:t>McK</a:t>
          </a:r>
          <a:endParaRPr lang="en-US" dirty="0"/>
        </a:p>
      </dgm:t>
    </dgm:pt>
    <dgm:pt modelId="{A3B6863A-522E-497E-AF26-8EFF3094ACA9}" type="sibTrans" cxnId="{D145C8B9-ED5D-4E09-98D3-5A0304B94A20}">
      <dgm:prSet/>
      <dgm:spPr/>
      <dgm:t>
        <a:bodyPr/>
        <a:lstStyle/>
        <a:p>
          <a:endParaRPr lang="en-US"/>
        </a:p>
      </dgm:t>
    </dgm:pt>
    <dgm:pt modelId="{5C9270FF-1BB3-41AA-9E94-4185F26D2B37}" type="parTrans" cxnId="{D145C8B9-ED5D-4E09-98D3-5A0304B94A20}">
      <dgm:prSet/>
      <dgm:spPr/>
      <dgm:t>
        <a:bodyPr/>
        <a:lstStyle/>
        <a:p>
          <a:endParaRPr lang="en-US"/>
        </a:p>
      </dgm:t>
    </dgm:pt>
    <dgm:pt modelId="{2457A426-A204-4EAF-B41C-64A88202A049}" type="pres">
      <dgm:prSet presAssocID="{1BFFB626-A5F1-4AEB-AAF1-CEAD9C814B9F}" presName="diagram" presStyleCnt="0">
        <dgm:presLayoutVars>
          <dgm:dir/>
          <dgm:resizeHandles val="exact"/>
        </dgm:presLayoutVars>
      </dgm:prSet>
      <dgm:spPr/>
    </dgm:pt>
    <dgm:pt modelId="{39FF6594-8D63-4DC4-84FE-C1AFC79A40AE}" type="pres">
      <dgm:prSet presAssocID="{60C9DC84-E61F-4159-91C6-1C456BEF4EAA}" presName="arrow" presStyleLbl="node1" presStyleIdx="0" presStyleCnt="2">
        <dgm:presLayoutVars>
          <dgm:bulletEnabled val="1"/>
        </dgm:presLayoutVars>
      </dgm:prSet>
      <dgm:spPr/>
      <dgm:t>
        <a:bodyPr/>
        <a:lstStyle/>
        <a:p>
          <a:endParaRPr lang="en-US"/>
        </a:p>
      </dgm:t>
    </dgm:pt>
    <dgm:pt modelId="{4DC2BB29-26F2-4600-87E6-6A76F90EDEB9}" type="pres">
      <dgm:prSet presAssocID="{1EDD54EE-F400-4114-97E7-9C2BE19B3236}" presName="arrow" presStyleLbl="node1" presStyleIdx="1" presStyleCnt="2">
        <dgm:presLayoutVars>
          <dgm:bulletEnabled val="1"/>
        </dgm:presLayoutVars>
      </dgm:prSet>
      <dgm:spPr/>
    </dgm:pt>
  </dgm:ptLst>
  <dgm:cxnLst>
    <dgm:cxn modelId="{1F1F6DE5-C58E-422C-A557-4312C68AFFD7}" srcId="{1BFFB626-A5F1-4AEB-AAF1-CEAD9C814B9F}" destId="{1EDD54EE-F400-4114-97E7-9C2BE19B3236}" srcOrd="1" destOrd="0" parTransId="{E9D26486-7D7E-4B5A-9F2D-6A5908853FA0}" sibTransId="{BD871873-1148-410B-80CD-9FD848606687}"/>
    <dgm:cxn modelId="{D145C8B9-ED5D-4E09-98D3-5A0304B94A20}" srcId="{1BFFB626-A5F1-4AEB-AAF1-CEAD9C814B9F}" destId="{60C9DC84-E61F-4159-91C6-1C456BEF4EAA}" srcOrd="0" destOrd="0" parTransId="{5C9270FF-1BB3-41AA-9E94-4185F26D2B37}" sibTransId="{A3B6863A-522E-497E-AF26-8EFF3094ACA9}"/>
    <dgm:cxn modelId="{FFA4E9C4-BFD2-4FC3-8F75-FBDE529935CF}" type="presOf" srcId="{1BFFB626-A5F1-4AEB-AAF1-CEAD9C814B9F}" destId="{2457A426-A204-4EAF-B41C-64A88202A049}" srcOrd="0" destOrd="0" presId="urn:microsoft.com/office/officeart/2005/8/layout/arrow5"/>
    <dgm:cxn modelId="{0E059F1E-3606-43CC-A70B-869F0AE4D348}" type="presOf" srcId="{1EDD54EE-F400-4114-97E7-9C2BE19B3236}" destId="{4DC2BB29-26F2-4600-87E6-6A76F90EDEB9}" srcOrd="0" destOrd="0" presId="urn:microsoft.com/office/officeart/2005/8/layout/arrow5"/>
    <dgm:cxn modelId="{D39DD847-B78F-496E-9C49-66083FD271E2}" type="presOf" srcId="{60C9DC84-E61F-4159-91C6-1C456BEF4EAA}" destId="{39FF6594-8D63-4DC4-84FE-C1AFC79A40AE}" srcOrd="0" destOrd="0" presId="urn:microsoft.com/office/officeart/2005/8/layout/arrow5"/>
    <dgm:cxn modelId="{C298681E-6B97-45E3-9DA0-0C7643CEF305}" type="presParOf" srcId="{2457A426-A204-4EAF-B41C-64A88202A049}" destId="{39FF6594-8D63-4DC4-84FE-C1AFC79A40AE}" srcOrd="0" destOrd="0" presId="urn:microsoft.com/office/officeart/2005/8/layout/arrow5"/>
    <dgm:cxn modelId="{D4B3CF08-6B09-45EF-968D-94B6DD49FD5C}" type="presParOf" srcId="{2457A426-A204-4EAF-B41C-64A88202A049}" destId="{4DC2BB29-26F2-4600-87E6-6A76F90EDEB9}"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994E25-39FD-4B89-AA46-9EE8FF2B23F1}" type="doc">
      <dgm:prSet loTypeId="urn:microsoft.com/office/officeart/2005/8/layout/pList2" loCatId="list" qsTypeId="urn:microsoft.com/office/officeart/2005/8/quickstyle/simple1" qsCatId="simple" csTypeId="urn:microsoft.com/office/officeart/2005/8/colors/accent1_2" csCatId="accent1" phldr="1"/>
      <dgm:spPr/>
    </dgm:pt>
    <dgm:pt modelId="{E6463751-8AB8-4792-84FC-63DEC756759A}">
      <dgm:prSet phldrT="[Text]" custT="1"/>
      <dgm:spPr/>
      <dgm:t>
        <a:bodyPr/>
        <a:lstStyle/>
        <a:p>
          <a:r>
            <a:rPr lang="en-US" sz="4400" dirty="0"/>
            <a:t>Fixed?</a:t>
          </a:r>
        </a:p>
        <a:p>
          <a:r>
            <a:rPr lang="en-US" sz="2800" dirty="0"/>
            <a:t>Stationary, Permanent, &amp; Not Subject to Change</a:t>
          </a:r>
        </a:p>
        <a:p>
          <a:r>
            <a:rPr lang="en-US" sz="4400" dirty="0"/>
            <a:t> </a:t>
          </a:r>
        </a:p>
      </dgm:t>
    </dgm:pt>
    <dgm:pt modelId="{FFFDCC06-8A6F-442D-A232-5D3A5C267272}" type="parTrans" cxnId="{FDAF71D7-1C08-4910-9F02-AF9CAF6CB9F2}">
      <dgm:prSet/>
      <dgm:spPr/>
      <dgm:t>
        <a:bodyPr/>
        <a:lstStyle/>
        <a:p>
          <a:endParaRPr lang="en-US"/>
        </a:p>
      </dgm:t>
    </dgm:pt>
    <dgm:pt modelId="{11A9CAA0-23D8-423E-862E-53F2B35B3A31}" type="sibTrans" cxnId="{FDAF71D7-1C08-4910-9F02-AF9CAF6CB9F2}">
      <dgm:prSet/>
      <dgm:spPr/>
      <dgm:t>
        <a:bodyPr/>
        <a:lstStyle/>
        <a:p>
          <a:endParaRPr lang="en-US"/>
        </a:p>
      </dgm:t>
    </dgm:pt>
    <dgm:pt modelId="{7F869784-D106-4520-B58F-3EC43F62F4F8}">
      <dgm:prSet phldrT="[Text]" custT="1"/>
      <dgm:spPr/>
      <dgm:t>
        <a:bodyPr/>
        <a:lstStyle/>
        <a:p>
          <a:r>
            <a:rPr lang="en-US" sz="4400" dirty="0"/>
            <a:t>Regular?</a:t>
          </a:r>
        </a:p>
        <a:p>
          <a:r>
            <a:rPr lang="en-US" sz="2800" dirty="0"/>
            <a:t>Used on a Regular Basis            (i.e. nightly) </a:t>
          </a:r>
        </a:p>
      </dgm:t>
    </dgm:pt>
    <dgm:pt modelId="{29C59848-ADA9-4E9C-AD7F-0FC7456162A2}" type="parTrans" cxnId="{0F0B60F0-7554-4CB3-9F9D-ECFB1E725D9B}">
      <dgm:prSet/>
      <dgm:spPr/>
      <dgm:t>
        <a:bodyPr/>
        <a:lstStyle/>
        <a:p>
          <a:endParaRPr lang="en-US"/>
        </a:p>
      </dgm:t>
    </dgm:pt>
    <dgm:pt modelId="{6038B5A3-07D3-4FB1-8F28-83FD422CAB12}" type="sibTrans" cxnId="{0F0B60F0-7554-4CB3-9F9D-ECFB1E725D9B}">
      <dgm:prSet/>
      <dgm:spPr/>
      <dgm:t>
        <a:bodyPr/>
        <a:lstStyle/>
        <a:p>
          <a:endParaRPr lang="en-US"/>
        </a:p>
      </dgm:t>
    </dgm:pt>
    <dgm:pt modelId="{80910C0A-5BA5-4D8C-848A-630DFC66F3B2}">
      <dgm:prSet phldrT="[Text]" custT="1"/>
      <dgm:spPr/>
      <dgm:t>
        <a:bodyPr/>
        <a:lstStyle/>
        <a:p>
          <a:r>
            <a:rPr lang="en-US" sz="4400" dirty="0"/>
            <a:t>Adequate?</a:t>
          </a:r>
        </a:p>
        <a:p>
          <a:r>
            <a:rPr lang="en-US" sz="2800" dirty="0"/>
            <a:t>Sufficient for Both Physical &amp; Psychological Needs</a:t>
          </a:r>
        </a:p>
      </dgm:t>
    </dgm:pt>
    <dgm:pt modelId="{D22F970E-6803-4FFF-AE2B-B2C261A9F686}" type="parTrans" cxnId="{BE42BD23-3CA6-48AB-AF4C-814ED634E19D}">
      <dgm:prSet/>
      <dgm:spPr/>
      <dgm:t>
        <a:bodyPr/>
        <a:lstStyle/>
        <a:p>
          <a:endParaRPr lang="en-US"/>
        </a:p>
      </dgm:t>
    </dgm:pt>
    <dgm:pt modelId="{5C2BF4E5-B0E1-4E0D-A08D-136497B8CC7C}" type="sibTrans" cxnId="{BE42BD23-3CA6-48AB-AF4C-814ED634E19D}">
      <dgm:prSet/>
      <dgm:spPr/>
      <dgm:t>
        <a:bodyPr/>
        <a:lstStyle/>
        <a:p>
          <a:endParaRPr lang="en-US"/>
        </a:p>
      </dgm:t>
    </dgm:pt>
    <dgm:pt modelId="{207EEB96-1383-44D4-A6F0-99DBE1014DA1}" type="pres">
      <dgm:prSet presAssocID="{7F994E25-39FD-4B89-AA46-9EE8FF2B23F1}" presName="Name0" presStyleCnt="0">
        <dgm:presLayoutVars>
          <dgm:dir/>
          <dgm:resizeHandles val="exact"/>
        </dgm:presLayoutVars>
      </dgm:prSet>
      <dgm:spPr/>
    </dgm:pt>
    <dgm:pt modelId="{AB507B20-530A-4D60-B0F0-611F76E25F7C}" type="pres">
      <dgm:prSet presAssocID="{7F994E25-39FD-4B89-AA46-9EE8FF2B23F1}" presName="bkgdShp" presStyleLbl="alignAccFollowNode1" presStyleIdx="0" presStyleCnt="1" custLinFactNeighborX="-173" custLinFactNeighborY="-17414"/>
      <dgm:spPr/>
    </dgm:pt>
    <dgm:pt modelId="{4CF2EC7C-217A-4000-A83C-8CC95E5256E5}" type="pres">
      <dgm:prSet presAssocID="{7F994E25-39FD-4B89-AA46-9EE8FF2B23F1}" presName="linComp" presStyleCnt="0"/>
      <dgm:spPr/>
    </dgm:pt>
    <dgm:pt modelId="{01CA90B9-238F-4DE3-8AFD-631084CACBBC}" type="pres">
      <dgm:prSet presAssocID="{E6463751-8AB8-4792-84FC-63DEC756759A}" presName="compNode" presStyleCnt="0"/>
      <dgm:spPr/>
    </dgm:pt>
    <dgm:pt modelId="{A32E1C1C-E88D-4A75-B13F-7A9F42738CA9}" type="pres">
      <dgm:prSet presAssocID="{E6463751-8AB8-4792-84FC-63DEC756759A}" presName="node" presStyleLbl="node1" presStyleIdx="0" presStyleCnt="3">
        <dgm:presLayoutVars>
          <dgm:bulletEnabled val="1"/>
        </dgm:presLayoutVars>
      </dgm:prSet>
      <dgm:spPr/>
      <dgm:t>
        <a:bodyPr/>
        <a:lstStyle/>
        <a:p>
          <a:endParaRPr lang="en-US"/>
        </a:p>
      </dgm:t>
    </dgm:pt>
    <dgm:pt modelId="{C81796C4-C97E-4F77-BB0B-6CF0052382F5}" type="pres">
      <dgm:prSet presAssocID="{E6463751-8AB8-4792-84FC-63DEC756759A}" presName="invisiNode" presStyleLbl="node1" presStyleIdx="0" presStyleCnt="3"/>
      <dgm:spPr/>
    </dgm:pt>
    <dgm:pt modelId="{E4ABE782-A870-434C-B9E6-2956F5DAA83E}" type="pres">
      <dgm:prSet presAssocID="{E6463751-8AB8-4792-84FC-63DEC756759A}" presName="imagNode" presStyleLbl="fgImgPlace1" presStyleIdx="0" presStyleCnt="3" custLinFactNeighborX="-227"/>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t="-27000" b="-27000"/>
          </a:stretch>
        </a:blipFill>
      </dgm:spPr>
      <dgm:t>
        <a:bodyPr/>
        <a:lstStyle/>
        <a:p>
          <a:endParaRPr lang="en-US"/>
        </a:p>
      </dgm:t>
    </dgm:pt>
    <dgm:pt modelId="{EE0A6C5C-1F4A-48B4-BDFB-5D4ECBD09C7B}" type="pres">
      <dgm:prSet presAssocID="{11A9CAA0-23D8-423E-862E-53F2B35B3A31}" presName="sibTrans" presStyleLbl="sibTrans2D1" presStyleIdx="0" presStyleCnt="0"/>
      <dgm:spPr/>
      <dgm:t>
        <a:bodyPr/>
        <a:lstStyle/>
        <a:p>
          <a:endParaRPr lang="en-US"/>
        </a:p>
      </dgm:t>
    </dgm:pt>
    <dgm:pt modelId="{E018F7D8-DAEF-4079-BBCD-42F57BCCF317}" type="pres">
      <dgm:prSet presAssocID="{7F869784-D106-4520-B58F-3EC43F62F4F8}" presName="compNode" presStyleCnt="0"/>
      <dgm:spPr/>
    </dgm:pt>
    <dgm:pt modelId="{6114991A-A6AC-4545-B4FA-227408F21CF3}" type="pres">
      <dgm:prSet presAssocID="{7F869784-D106-4520-B58F-3EC43F62F4F8}" presName="node" presStyleLbl="node1" presStyleIdx="1" presStyleCnt="3">
        <dgm:presLayoutVars>
          <dgm:bulletEnabled val="1"/>
        </dgm:presLayoutVars>
      </dgm:prSet>
      <dgm:spPr/>
      <dgm:t>
        <a:bodyPr/>
        <a:lstStyle/>
        <a:p>
          <a:endParaRPr lang="en-US"/>
        </a:p>
      </dgm:t>
    </dgm:pt>
    <dgm:pt modelId="{C0D21DFB-1EF4-45DE-AB16-A7661C7396F1}" type="pres">
      <dgm:prSet presAssocID="{7F869784-D106-4520-B58F-3EC43F62F4F8}" presName="invisiNode" presStyleLbl="node1" presStyleIdx="1" presStyleCnt="3"/>
      <dgm:spPr/>
    </dgm:pt>
    <dgm:pt modelId="{E098D51B-9F21-4651-AED2-1418D1D0E724}" type="pres">
      <dgm:prSet presAssocID="{7F869784-D106-4520-B58F-3EC43F62F4F8}" presName="imagNode" presStyleLbl="fgImgPlace1" presStyleIdx="1" presStyleCnt="3" custLinFactNeighborX="-1346" custLinFactNeighborY="-566"/>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t="-22000" b="-22000"/>
          </a:stretch>
        </a:blipFill>
      </dgm:spPr>
    </dgm:pt>
    <dgm:pt modelId="{D965A813-6295-441C-9E21-CE603D926A29}" type="pres">
      <dgm:prSet presAssocID="{6038B5A3-07D3-4FB1-8F28-83FD422CAB12}" presName="sibTrans" presStyleLbl="sibTrans2D1" presStyleIdx="0" presStyleCnt="0"/>
      <dgm:spPr/>
      <dgm:t>
        <a:bodyPr/>
        <a:lstStyle/>
        <a:p>
          <a:endParaRPr lang="en-US"/>
        </a:p>
      </dgm:t>
    </dgm:pt>
    <dgm:pt modelId="{B31D34CB-7FCC-4FB5-B80D-1D3C59F5C5EF}" type="pres">
      <dgm:prSet presAssocID="{80910C0A-5BA5-4D8C-848A-630DFC66F3B2}" presName="compNode" presStyleCnt="0"/>
      <dgm:spPr/>
    </dgm:pt>
    <dgm:pt modelId="{BB16104E-6D9C-40FE-B84A-E5457C91C468}" type="pres">
      <dgm:prSet presAssocID="{80910C0A-5BA5-4D8C-848A-630DFC66F3B2}" presName="node" presStyleLbl="node1" presStyleIdx="2" presStyleCnt="3" custScaleX="104268">
        <dgm:presLayoutVars>
          <dgm:bulletEnabled val="1"/>
        </dgm:presLayoutVars>
      </dgm:prSet>
      <dgm:spPr/>
      <dgm:t>
        <a:bodyPr/>
        <a:lstStyle/>
        <a:p>
          <a:endParaRPr lang="en-US"/>
        </a:p>
      </dgm:t>
    </dgm:pt>
    <dgm:pt modelId="{49C33F6F-75D5-41DC-9FD1-E4E959E2DA5F}" type="pres">
      <dgm:prSet presAssocID="{80910C0A-5BA5-4D8C-848A-630DFC66F3B2}" presName="invisiNode" presStyleLbl="node1" presStyleIdx="2" presStyleCnt="3"/>
      <dgm:spPr/>
    </dgm:pt>
    <dgm:pt modelId="{BFCC2AB4-01C2-4B6A-91F6-23C26230AB76}" type="pres">
      <dgm:prSet presAssocID="{80910C0A-5BA5-4D8C-848A-630DFC66F3B2}" presName="imagNode"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t="-4000" b="-4000"/>
          </a:stretch>
        </a:blipFill>
      </dgm:spPr>
    </dgm:pt>
  </dgm:ptLst>
  <dgm:cxnLst>
    <dgm:cxn modelId="{892DE17B-50FC-4814-8BE4-D95698A3DFDC}" type="presOf" srcId="{7F994E25-39FD-4B89-AA46-9EE8FF2B23F1}" destId="{207EEB96-1383-44D4-A6F0-99DBE1014DA1}" srcOrd="0" destOrd="0" presId="urn:microsoft.com/office/officeart/2005/8/layout/pList2"/>
    <dgm:cxn modelId="{BFDF7FA6-0DEF-4C0E-907D-DA073CAEE91C}" type="presOf" srcId="{7F869784-D106-4520-B58F-3EC43F62F4F8}" destId="{6114991A-A6AC-4545-B4FA-227408F21CF3}" srcOrd="0" destOrd="0" presId="urn:microsoft.com/office/officeart/2005/8/layout/pList2"/>
    <dgm:cxn modelId="{0F0B60F0-7554-4CB3-9F9D-ECFB1E725D9B}" srcId="{7F994E25-39FD-4B89-AA46-9EE8FF2B23F1}" destId="{7F869784-D106-4520-B58F-3EC43F62F4F8}" srcOrd="1" destOrd="0" parTransId="{29C59848-ADA9-4E9C-AD7F-0FC7456162A2}" sibTransId="{6038B5A3-07D3-4FB1-8F28-83FD422CAB12}"/>
    <dgm:cxn modelId="{83DBEC94-1B6F-4A1A-9415-201910BB3A69}" type="presOf" srcId="{E6463751-8AB8-4792-84FC-63DEC756759A}" destId="{A32E1C1C-E88D-4A75-B13F-7A9F42738CA9}" srcOrd="0" destOrd="0" presId="urn:microsoft.com/office/officeart/2005/8/layout/pList2"/>
    <dgm:cxn modelId="{BD2CD878-9809-4401-AE3B-6DFB8D95A2F6}" type="presOf" srcId="{6038B5A3-07D3-4FB1-8F28-83FD422CAB12}" destId="{D965A813-6295-441C-9E21-CE603D926A29}" srcOrd="0" destOrd="0" presId="urn:microsoft.com/office/officeart/2005/8/layout/pList2"/>
    <dgm:cxn modelId="{1472A340-63C7-4494-832A-34069F0C4622}" type="presOf" srcId="{80910C0A-5BA5-4D8C-848A-630DFC66F3B2}" destId="{BB16104E-6D9C-40FE-B84A-E5457C91C468}" srcOrd="0" destOrd="0" presId="urn:microsoft.com/office/officeart/2005/8/layout/pList2"/>
    <dgm:cxn modelId="{BE42BD23-3CA6-48AB-AF4C-814ED634E19D}" srcId="{7F994E25-39FD-4B89-AA46-9EE8FF2B23F1}" destId="{80910C0A-5BA5-4D8C-848A-630DFC66F3B2}" srcOrd="2" destOrd="0" parTransId="{D22F970E-6803-4FFF-AE2B-B2C261A9F686}" sibTransId="{5C2BF4E5-B0E1-4E0D-A08D-136497B8CC7C}"/>
    <dgm:cxn modelId="{B7FEDEC4-036A-4928-AF46-247F8B3B916E}" type="presOf" srcId="{11A9CAA0-23D8-423E-862E-53F2B35B3A31}" destId="{EE0A6C5C-1F4A-48B4-BDFB-5D4ECBD09C7B}" srcOrd="0" destOrd="0" presId="urn:microsoft.com/office/officeart/2005/8/layout/pList2"/>
    <dgm:cxn modelId="{FDAF71D7-1C08-4910-9F02-AF9CAF6CB9F2}" srcId="{7F994E25-39FD-4B89-AA46-9EE8FF2B23F1}" destId="{E6463751-8AB8-4792-84FC-63DEC756759A}" srcOrd="0" destOrd="0" parTransId="{FFFDCC06-8A6F-442D-A232-5D3A5C267272}" sibTransId="{11A9CAA0-23D8-423E-862E-53F2B35B3A31}"/>
    <dgm:cxn modelId="{65143E0C-4763-4102-96AE-48375B27BDA6}" type="presParOf" srcId="{207EEB96-1383-44D4-A6F0-99DBE1014DA1}" destId="{AB507B20-530A-4D60-B0F0-611F76E25F7C}" srcOrd="0" destOrd="0" presId="urn:microsoft.com/office/officeart/2005/8/layout/pList2"/>
    <dgm:cxn modelId="{215407E8-799A-4393-8E0E-9E538616D535}" type="presParOf" srcId="{207EEB96-1383-44D4-A6F0-99DBE1014DA1}" destId="{4CF2EC7C-217A-4000-A83C-8CC95E5256E5}" srcOrd="1" destOrd="0" presId="urn:microsoft.com/office/officeart/2005/8/layout/pList2"/>
    <dgm:cxn modelId="{4460C717-38EB-4627-B533-3594307179CF}" type="presParOf" srcId="{4CF2EC7C-217A-4000-A83C-8CC95E5256E5}" destId="{01CA90B9-238F-4DE3-8AFD-631084CACBBC}" srcOrd="0" destOrd="0" presId="urn:microsoft.com/office/officeart/2005/8/layout/pList2"/>
    <dgm:cxn modelId="{523C64D1-60BF-48B5-984B-8AB307BC61A3}" type="presParOf" srcId="{01CA90B9-238F-4DE3-8AFD-631084CACBBC}" destId="{A32E1C1C-E88D-4A75-B13F-7A9F42738CA9}" srcOrd="0" destOrd="0" presId="urn:microsoft.com/office/officeart/2005/8/layout/pList2"/>
    <dgm:cxn modelId="{E0D4753B-281D-4086-A6D6-2D929C9BAE6A}" type="presParOf" srcId="{01CA90B9-238F-4DE3-8AFD-631084CACBBC}" destId="{C81796C4-C97E-4F77-BB0B-6CF0052382F5}" srcOrd="1" destOrd="0" presId="urn:microsoft.com/office/officeart/2005/8/layout/pList2"/>
    <dgm:cxn modelId="{55988F1F-BF50-4312-B4AC-FFA0C222B9D3}" type="presParOf" srcId="{01CA90B9-238F-4DE3-8AFD-631084CACBBC}" destId="{E4ABE782-A870-434C-B9E6-2956F5DAA83E}" srcOrd="2" destOrd="0" presId="urn:microsoft.com/office/officeart/2005/8/layout/pList2"/>
    <dgm:cxn modelId="{A6C6F46E-14BA-4C22-91E8-AD5CDA4FB0C8}" type="presParOf" srcId="{4CF2EC7C-217A-4000-A83C-8CC95E5256E5}" destId="{EE0A6C5C-1F4A-48B4-BDFB-5D4ECBD09C7B}" srcOrd="1" destOrd="0" presId="urn:microsoft.com/office/officeart/2005/8/layout/pList2"/>
    <dgm:cxn modelId="{78FEAD3C-FC58-44FD-876F-F96846FCE553}" type="presParOf" srcId="{4CF2EC7C-217A-4000-A83C-8CC95E5256E5}" destId="{E018F7D8-DAEF-4079-BBCD-42F57BCCF317}" srcOrd="2" destOrd="0" presId="urn:microsoft.com/office/officeart/2005/8/layout/pList2"/>
    <dgm:cxn modelId="{66FD5DF1-7234-44BE-9BCF-5B54F50F948A}" type="presParOf" srcId="{E018F7D8-DAEF-4079-BBCD-42F57BCCF317}" destId="{6114991A-A6AC-4545-B4FA-227408F21CF3}" srcOrd="0" destOrd="0" presId="urn:microsoft.com/office/officeart/2005/8/layout/pList2"/>
    <dgm:cxn modelId="{55B48040-74B6-40C2-B275-9F08E16E363B}" type="presParOf" srcId="{E018F7D8-DAEF-4079-BBCD-42F57BCCF317}" destId="{C0D21DFB-1EF4-45DE-AB16-A7661C7396F1}" srcOrd="1" destOrd="0" presId="urn:microsoft.com/office/officeart/2005/8/layout/pList2"/>
    <dgm:cxn modelId="{02CA9900-B4E2-43A0-8E06-0F3D6A82F350}" type="presParOf" srcId="{E018F7D8-DAEF-4079-BBCD-42F57BCCF317}" destId="{E098D51B-9F21-4651-AED2-1418D1D0E724}" srcOrd="2" destOrd="0" presId="urn:microsoft.com/office/officeart/2005/8/layout/pList2"/>
    <dgm:cxn modelId="{1A1BDC52-0C51-41D5-A1FE-4B5CB9741E57}" type="presParOf" srcId="{4CF2EC7C-217A-4000-A83C-8CC95E5256E5}" destId="{D965A813-6295-441C-9E21-CE603D926A29}" srcOrd="3" destOrd="0" presId="urn:microsoft.com/office/officeart/2005/8/layout/pList2"/>
    <dgm:cxn modelId="{A0CE0130-99B1-48B9-AF98-38178AA837B5}" type="presParOf" srcId="{4CF2EC7C-217A-4000-A83C-8CC95E5256E5}" destId="{B31D34CB-7FCC-4FB5-B80D-1D3C59F5C5EF}" srcOrd="4" destOrd="0" presId="urn:microsoft.com/office/officeart/2005/8/layout/pList2"/>
    <dgm:cxn modelId="{D2D65EB7-7B06-45BA-8B00-B8C69FDE3F89}" type="presParOf" srcId="{B31D34CB-7FCC-4FB5-B80D-1D3C59F5C5EF}" destId="{BB16104E-6D9C-40FE-B84A-E5457C91C468}" srcOrd="0" destOrd="0" presId="urn:microsoft.com/office/officeart/2005/8/layout/pList2"/>
    <dgm:cxn modelId="{3B18B5A6-8ABE-4557-9612-1C07536D6B45}" type="presParOf" srcId="{B31D34CB-7FCC-4FB5-B80D-1D3C59F5C5EF}" destId="{49C33F6F-75D5-41DC-9FD1-E4E959E2DA5F}" srcOrd="1" destOrd="0" presId="urn:microsoft.com/office/officeart/2005/8/layout/pList2"/>
    <dgm:cxn modelId="{49384F6C-B79B-45C3-92C4-C4849ACA4DEA}" type="presParOf" srcId="{B31D34CB-7FCC-4FB5-B80D-1D3C59F5C5EF}" destId="{BFCC2AB4-01C2-4B6A-91F6-23C26230AB76}"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00BD5-32B7-4924-A47C-FFB55C1B4CB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342D2361-CF10-466A-9ED7-EC06EEB9B38A}">
      <dgm:prSet phldrT="[Text]" phldr="0"/>
      <dgm:spPr>
        <a:solidFill>
          <a:schemeClr val="bg1">
            <a:lumMod val="95000"/>
          </a:schemeClr>
        </a:solidFill>
      </dgm:spPr>
      <dgm:t>
        <a:bodyPr/>
        <a:lstStyle/>
        <a:p>
          <a:r>
            <a:rPr lang="en-US" b="1" dirty="0">
              <a:latin typeface="Arial" panose="020B0604020202020204"/>
            </a:rPr>
            <a:t>English</a:t>
          </a:r>
          <a:endParaRPr lang="en-US" b="1" dirty="0"/>
        </a:p>
      </dgm:t>
    </dgm:pt>
    <dgm:pt modelId="{E64A4F12-75D4-4AC2-9EBF-5BABA890F34D}" type="parTrans" cxnId="{83B09584-4567-480B-8E36-09BE90349C8F}">
      <dgm:prSet/>
      <dgm:spPr/>
      <dgm:t>
        <a:bodyPr/>
        <a:lstStyle/>
        <a:p>
          <a:endParaRPr lang="en-US"/>
        </a:p>
      </dgm:t>
    </dgm:pt>
    <dgm:pt modelId="{1D6E1BC6-78EA-4E59-91F7-47FA845978F5}" type="sibTrans" cxnId="{83B09584-4567-480B-8E36-09BE90349C8F}">
      <dgm:prSet/>
      <dgm:spPr/>
      <dgm:t>
        <a:bodyPr/>
        <a:lstStyle/>
        <a:p>
          <a:endParaRPr lang="en-US"/>
        </a:p>
      </dgm:t>
    </dgm:pt>
    <dgm:pt modelId="{4D2E1E4F-E037-4B42-BF51-C3D609CF3E2E}">
      <dgm:prSet phldrT="[Text]" phldr="0"/>
      <dgm:spPr/>
      <dgm:t>
        <a:bodyPr/>
        <a:lstStyle/>
        <a:p>
          <a:r>
            <a:rPr lang="en-US">
              <a:latin typeface="Arial" panose="020B0604020202020204"/>
            </a:rPr>
            <a:t>30 Credits </a:t>
          </a:r>
          <a:endParaRPr lang="en-US"/>
        </a:p>
      </dgm:t>
    </dgm:pt>
    <dgm:pt modelId="{38DEA66A-6FB4-4956-A559-05DFCC9A43DA}" type="parTrans" cxnId="{7D934825-98A8-49FA-984D-5CFD25CE9B36}">
      <dgm:prSet/>
      <dgm:spPr/>
      <dgm:t>
        <a:bodyPr/>
        <a:lstStyle/>
        <a:p>
          <a:endParaRPr lang="en-US"/>
        </a:p>
      </dgm:t>
    </dgm:pt>
    <dgm:pt modelId="{30730597-F7F8-4FEF-A20E-72669E8D6BF0}" type="sibTrans" cxnId="{7D934825-98A8-49FA-984D-5CFD25CE9B36}">
      <dgm:prSet/>
      <dgm:spPr/>
      <dgm:t>
        <a:bodyPr/>
        <a:lstStyle/>
        <a:p>
          <a:endParaRPr lang="en-US"/>
        </a:p>
      </dgm:t>
    </dgm:pt>
    <dgm:pt modelId="{7B71BC33-8789-4D71-BD4F-E49B75287306}">
      <dgm:prSet phldrT="[Text]" phldr="0"/>
      <dgm:spPr>
        <a:solidFill>
          <a:schemeClr val="bg1">
            <a:lumMod val="95000"/>
          </a:schemeClr>
        </a:solidFill>
      </dgm:spPr>
      <dgm:t>
        <a:bodyPr/>
        <a:lstStyle/>
        <a:p>
          <a:r>
            <a:rPr lang="en-US" b="1" dirty="0">
              <a:latin typeface="Arial" panose="020B0604020202020204"/>
            </a:rPr>
            <a:t>Math</a:t>
          </a:r>
          <a:endParaRPr lang="en-US" b="1" dirty="0"/>
        </a:p>
      </dgm:t>
    </dgm:pt>
    <dgm:pt modelId="{0EF52127-1837-48FF-BABD-446E70E15516}" type="parTrans" cxnId="{56A9E2F0-2AC8-48C0-A714-3CBBEF55CD51}">
      <dgm:prSet/>
      <dgm:spPr/>
      <dgm:t>
        <a:bodyPr/>
        <a:lstStyle/>
        <a:p>
          <a:endParaRPr lang="en-US"/>
        </a:p>
      </dgm:t>
    </dgm:pt>
    <dgm:pt modelId="{B4EE8331-E77F-4185-B88A-32D8B96CA787}" type="sibTrans" cxnId="{56A9E2F0-2AC8-48C0-A714-3CBBEF55CD51}">
      <dgm:prSet/>
      <dgm:spPr/>
      <dgm:t>
        <a:bodyPr/>
        <a:lstStyle/>
        <a:p>
          <a:endParaRPr lang="en-US"/>
        </a:p>
      </dgm:t>
    </dgm:pt>
    <dgm:pt modelId="{3C7AB6E5-6B2F-49E0-B5E5-F5A476739A5F}">
      <dgm:prSet phldrT="[Text]" phldr="0"/>
      <dgm:spPr/>
      <dgm:t>
        <a:bodyPr/>
        <a:lstStyle/>
        <a:p>
          <a:r>
            <a:rPr lang="en-US">
              <a:latin typeface="Arial" panose="020B0604020202020204"/>
            </a:rPr>
            <a:t> 20 Credits</a:t>
          </a:r>
          <a:endParaRPr lang="en-US"/>
        </a:p>
      </dgm:t>
    </dgm:pt>
    <dgm:pt modelId="{542ADEFF-5446-440F-ACAC-3B2CCF85549A}" type="parTrans" cxnId="{71154BC3-DD93-4A86-9131-B86F0530BFFA}">
      <dgm:prSet/>
      <dgm:spPr/>
      <dgm:t>
        <a:bodyPr/>
        <a:lstStyle/>
        <a:p>
          <a:endParaRPr lang="en-US"/>
        </a:p>
      </dgm:t>
    </dgm:pt>
    <dgm:pt modelId="{86427C9C-B314-45E9-A50B-BBFB88CCEA41}" type="sibTrans" cxnId="{71154BC3-DD93-4A86-9131-B86F0530BFFA}">
      <dgm:prSet/>
      <dgm:spPr/>
      <dgm:t>
        <a:bodyPr/>
        <a:lstStyle/>
        <a:p>
          <a:endParaRPr lang="en-US"/>
        </a:p>
      </dgm:t>
    </dgm:pt>
    <dgm:pt modelId="{F8DFB173-B67C-4A7E-B1CB-E998B0BAE32F}">
      <dgm:prSet phldrT="[Text]" phldr="0"/>
      <dgm:spPr>
        <a:solidFill>
          <a:schemeClr val="bg1">
            <a:lumMod val="95000"/>
          </a:schemeClr>
        </a:solidFill>
      </dgm:spPr>
      <dgm:t>
        <a:bodyPr/>
        <a:lstStyle/>
        <a:p>
          <a:r>
            <a:rPr lang="en-US" b="1" dirty="0">
              <a:latin typeface="Arial" panose="020B0604020202020204"/>
            </a:rPr>
            <a:t>Science</a:t>
          </a:r>
          <a:endParaRPr lang="en-US" b="1" dirty="0"/>
        </a:p>
      </dgm:t>
    </dgm:pt>
    <dgm:pt modelId="{0182A082-4D46-4CED-9593-BBA867CA646C}" type="parTrans" cxnId="{2BA608A3-3EBA-4B94-AC0B-9970FE901120}">
      <dgm:prSet/>
      <dgm:spPr/>
      <dgm:t>
        <a:bodyPr/>
        <a:lstStyle/>
        <a:p>
          <a:endParaRPr lang="en-US"/>
        </a:p>
      </dgm:t>
    </dgm:pt>
    <dgm:pt modelId="{1D6387C4-AA69-4984-A586-7B597B8924E6}" type="sibTrans" cxnId="{2BA608A3-3EBA-4B94-AC0B-9970FE901120}">
      <dgm:prSet/>
      <dgm:spPr/>
      <dgm:t>
        <a:bodyPr/>
        <a:lstStyle/>
        <a:p>
          <a:endParaRPr lang="en-US"/>
        </a:p>
      </dgm:t>
    </dgm:pt>
    <dgm:pt modelId="{343C4692-59C0-4073-820C-F2AB35C873B8}">
      <dgm:prSet phldrT="[Text]" phldr="0"/>
      <dgm:spPr/>
      <dgm:t>
        <a:bodyPr/>
        <a:lstStyle/>
        <a:p>
          <a:r>
            <a:rPr lang="en-US">
              <a:latin typeface="Arial" panose="020B0604020202020204"/>
            </a:rPr>
            <a:t>20 Credits</a:t>
          </a:r>
          <a:endParaRPr lang="en-US"/>
        </a:p>
      </dgm:t>
    </dgm:pt>
    <dgm:pt modelId="{B015CBBD-50B9-41C9-9763-6F6A7EA2E6D3}" type="parTrans" cxnId="{296935FE-CFE4-48C9-AE36-7E74AF1C787E}">
      <dgm:prSet/>
      <dgm:spPr/>
      <dgm:t>
        <a:bodyPr/>
        <a:lstStyle/>
        <a:p>
          <a:endParaRPr lang="en-US"/>
        </a:p>
      </dgm:t>
    </dgm:pt>
    <dgm:pt modelId="{FDB9BB56-49BC-4205-AE1A-F3015C8E28A0}" type="sibTrans" cxnId="{296935FE-CFE4-48C9-AE36-7E74AF1C787E}">
      <dgm:prSet/>
      <dgm:spPr/>
      <dgm:t>
        <a:bodyPr/>
        <a:lstStyle/>
        <a:p>
          <a:endParaRPr lang="en-US"/>
        </a:p>
      </dgm:t>
    </dgm:pt>
    <dgm:pt modelId="{5A38CDE1-3D81-49C6-A28F-3C29A7C96CC4}">
      <dgm:prSet phldr="0"/>
      <dgm:spPr>
        <a:solidFill>
          <a:schemeClr val="bg1">
            <a:lumMod val="95000"/>
          </a:schemeClr>
        </a:solidFill>
      </dgm:spPr>
      <dgm:t>
        <a:bodyPr/>
        <a:lstStyle/>
        <a:p>
          <a:r>
            <a:rPr lang="en-US" b="1" dirty="0">
              <a:latin typeface="Arial" panose="020B0604020202020204"/>
            </a:rPr>
            <a:t>Social Science</a:t>
          </a:r>
        </a:p>
      </dgm:t>
    </dgm:pt>
    <dgm:pt modelId="{54468ADA-F7B8-4E39-9C03-2C2FECF8FB41}" type="parTrans" cxnId="{4290EE5B-3B00-493B-A054-0806628CC8E5}">
      <dgm:prSet/>
      <dgm:spPr/>
      <dgm:t>
        <a:bodyPr/>
        <a:lstStyle/>
        <a:p>
          <a:endParaRPr lang="en-US"/>
        </a:p>
      </dgm:t>
    </dgm:pt>
    <dgm:pt modelId="{8F971331-2C52-428D-BC71-30F824E025B2}" type="sibTrans" cxnId="{4290EE5B-3B00-493B-A054-0806628CC8E5}">
      <dgm:prSet/>
      <dgm:spPr/>
      <dgm:t>
        <a:bodyPr/>
        <a:lstStyle/>
        <a:p>
          <a:endParaRPr lang="en-US"/>
        </a:p>
      </dgm:t>
    </dgm:pt>
    <dgm:pt modelId="{4D5E4A54-D87A-42AD-8A49-ED16183A2142}">
      <dgm:prSet phldr="0"/>
      <dgm:spPr/>
      <dgm:t>
        <a:bodyPr/>
        <a:lstStyle/>
        <a:p>
          <a:r>
            <a:rPr lang="en-US">
              <a:latin typeface="Arial" panose="020B0604020202020204"/>
            </a:rPr>
            <a:t>30 Credits</a:t>
          </a:r>
        </a:p>
      </dgm:t>
    </dgm:pt>
    <dgm:pt modelId="{30B80E92-69CF-4C1E-998F-79C94269A299}" type="parTrans" cxnId="{3AC67996-A69A-4BB4-AF02-C92EF1C06824}">
      <dgm:prSet/>
      <dgm:spPr/>
      <dgm:t>
        <a:bodyPr/>
        <a:lstStyle/>
        <a:p>
          <a:endParaRPr lang="en-US"/>
        </a:p>
      </dgm:t>
    </dgm:pt>
    <dgm:pt modelId="{C52AFF7F-FF03-4CCC-909B-F64AFE52670F}" type="sibTrans" cxnId="{3AC67996-A69A-4BB4-AF02-C92EF1C06824}">
      <dgm:prSet/>
      <dgm:spPr/>
      <dgm:t>
        <a:bodyPr/>
        <a:lstStyle/>
        <a:p>
          <a:endParaRPr lang="en-US"/>
        </a:p>
      </dgm:t>
    </dgm:pt>
    <dgm:pt modelId="{D076B2D3-28BB-42A8-87C2-224C0544F3BA}">
      <dgm:prSet phldr="0"/>
      <dgm:spPr>
        <a:solidFill>
          <a:schemeClr val="bg1">
            <a:lumMod val="95000"/>
          </a:schemeClr>
        </a:solidFill>
      </dgm:spPr>
      <dgm:t>
        <a:bodyPr/>
        <a:lstStyle/>
        <a:p>
          <a:r>
            <a:rPr lang="en-US" b="1" dirty="0"/>
            <a:t>VAPA, Foreign Language, or CTE</a:t>
          </a:r>
          <a:endParaRPr lang="en-US" b="1" dirty="0">
            <a:latin typeface="Arial" panose="020B0604020202020204"/>
          </a:endParaRPr>
        </a:p>
      </dgm:t>
    </dgm:pt>
    <dgm:pt modelId="{CDDBA928-CADC-47B5-8C6E-DBB057506248}" type="parTrans" cxnId="{7E51C409-15EB-4343-854E-A4E8376D8521}">
      <dgm:prSet/>
      <dgm:spPr/>
      <dgm:t>
        <a:bodyPr/>
        <a:lstStyle/>
        <a:p>
          <a:endParaRPr lang="en-US"/>
        </a:p>
      </dgm:t>
    </dgm:pt>
    <dgm:pt modelId="{89DC9FF4-F982-46E9-BDB7-D2D42CE27677}" type="sibTrans" cxnId="{7E51C409-15EB-4343-854E-A4E8376D8521}">
      <dgm:prSet/>
      <dgm:spPr/>
      <dgm:t>
        <a:bodyPr/>
        <a:lstStyle/>
        <a:p>
          <a:endParaRPr lang="en-US"/>
        </a:p>
      </dgm:t>
    </dgm:pt>
    <dgm:pt modelId="{B7FE6C86-B7B4-4D00-8277-AFABCBA8AFAB}">
      <dgm:prSet phldr="0"/>
      <dgm:spPr>
        <a:solidFill>
          <a:schemeClr val="bg1">
            <a:lumMod val="95000"/>
          </a:schemeClr>
        </a:solidFill>
      </dgm:spPr>
      <dgm:t>
        <a:bodyPr/>
        <a:lstStyle/>
        <a:p>
          <a:r>
            <a:rPr lang="en-US" b="1" dirty="0">
              <a:latin typeface="Arial" panose="020B0604020202020204"/>
            </a:rPr>
            <a:t>PE</a:t>
          </a:r>
        </a:p>
      </dgm:t>
    </dgm:pt>
    <dgm:pt modelId="{001C078D-7648-44C2-B847-3ECB8618E49E}" type="parTrans" cxnId="{824B7F63-5995-4F65-83F4-36A78929858C}">
      <dgm:prSet/>
      <dgm:spPr/>
      <dgm:t>
        <a:bodyPr/>
        <a:lstStyle/>
        <a:p>
          <a:endParaRPr lang="en-US"/>
        </a:p>
      </dgm:t>
    </dgm:pt>
    <dgm:pt modelId="{CEB4F8B5-C2D2-40C1-8A7F-5A63A5DDDC1C}" type="sibTrans" cxnId="{824B7F63-5995-4F65-83F4-36A78929858C}">
      <dgm:prSet/>
      <dgm:spPr/>
      <dgm:t>
        <a:bodyPr/>
        <a:lstStyle/>
        <a:p>
          <a:endParaRPr lang="en-US"/>
        </a:p>
      </dgm:t>
    </dgm:pt>
    <dgm:pt modelId="{5CC98D2A-B7A7-4838-A7E4-B9EE178CD126}">
      <dgm:prSet phldr="0"/>
      <dgm:spPr/>
      <dgm:t>
        <a:bodyPr/>
        <a:lstStyle/>
        <a:p>
          <a:r>
            <a:rPr lang="en-US">
              <a:latin typeface="Arial" panose="020B0604020202020204"/>
            </a:rPr>
            <a:t>20 Credits</a:t>
          </a:r>
        </a:p>
      </dgm:t>
    </dgm:pt>
    <dgm:pt modelId="{71015E1D-B4F6-4AB7-8E79-FCCEB2F07CD6}" type="parTrans" cxnId="{B066B7E5-52AD-40D1-BC9C-ECEDB4F0DFA2}">
      <dgm:prSet/>
      <dgm:spPr/>
      <dgm:t>
        <a:bodyPr/>
        <a:lstStyle/>
        <a:p>
          <a:endParaRPr lang="en-US"/>
        </a:p>
      </dgm:t>
    </dgm:pt>
    <dgm:pt modelId="{AFD96EBE-F9B3-4348-869F-E444EE4F21E7}" type="sibTrans" cxnId="{B066B7E5-52AD-40D1-BC9C-ECEDB4F0DFA2}">
      <dgm:prSet/>
      <dgm:spPr/>
      <dgm:t>
        <a:bodyPr/>
        <a:lstStyle/>
        <a:p>
          <a:endParaRPr lang="en-US"/>
        </a:p>
      </dgm:t>
    </dgm:pt>
    <dgm:pt modelId="{D4332711-C880-4A49-A4B1-985EE8E48B6C}">
      <dgm:prSet phldr="0"/>
      <dgm:spPr/>
      <dgm:t>
        <a:bodyPr/>
        <a:lstStyle/>
        <a:p>
          <a:r>
            <a:rPr lang="en-US">
              <a:latin typeface="Arial" panose="020B0604020202020204"/>
            </a:rPr>
            <a:t>10 Credits</a:t>
          </a:r>
          <a:endParaRPr lang="en-US"/>
        </a:p>
      </dgm:t>
    </dgm:pt>
    <dgm:pt modelId="{A38C6C8E-592D-43FE-B1ED-863D5FC26230}" type="parTrans" cxnId="{BF6D5D1D-8E84-48FB-AA67-D1BC0C382A62}">
      <dgm:prSet/>
      <dgm:spPr/>
      <dgm:t>
        <a:bodyPr/>
        <a:lstStyle/>
        <a:p>
          <a:endParaRPr lang="en-US"/>
        </a:p>
      </dgm:t>
    </dgm:pt>
    <dgm:pt modelId="{7AF3F0FD-968B-42C2-88EF-760B626BE229}" type="sibTrans" cxnId="{BF6D5D1D-8E84-48FB-AA67-D1BC0C382A62}">
      <dgm:prSet/>
      <dgm:spPr/>
      <dgm:t>
        <a:bodyPr/>
        <a:lstStyle/>
        <a:p>
          <a:endParaRPr lang="en-US"/>
        </a:p>
      </dgm:t>
    </dgm:pt>
    <dgm:pt modelId="{EF2E8276-F714-4E2A-BE57-AC2BBB0EDD6D}" type="pres">
      <dgm:prSet presAssocID="{E1B00BD5-32B7-4924-A47C-FFB55C1B4CB5}" presName="theList" presStyleCnt="0">
        <dgm:presLayoutVars>
          <dgm:dir/>
          <dgm:animLvl val="lvl"/>
          <dgm:resizeHandles val="exact"/>
        </dgm:presLayoutVars>
      </dgm:prSet>
      <dgm:spPr/>
      <dgm:t>
        <a:bodyPr/>
        <a:lstStyle/>
        <a:p>
          <a:endParaRPr lang="en-US"/>
        </a:p>
      </dgm:t>
    </dgm:pt>
    <dgm:pt modelId="{40AF3F53-F0B8-41A1-8D21-5FEAD4F487C9}" type="pres">
      <dgm:prSet presAssocID="{342D2361-CF10-466A-9ED7-EC06EEB9B38A}" presName="compNode" presStyleCnt="0"/>
      <dgm:spPr/>
    </dgm:pt>
    <dgm:pt modelId="{F782506A-2589-4769-9B0F-561BB35368B5}" type="pres">
      <dgm:prSet presAssocID="{342D2361-CF10-466A-9ED7-EC06EEB9B38A}" presName="aNode" presStyleLbl="bgShp" presStyleIdx="0" presStyleCnt="6" custLinFactNeighborX="581" custLinFactNeighborY="352"/>
      <dgm:spPr/>
      <dgm:t>
        <a:bodyPr/>
        <a:lstStyle/>
        <a:p>
          <a:endParaRPr lang="en-US"/>
        </a:p>
      </dgm:t>
    </dgm:pt>
    <dgm:pt modelId="{2C33C838-D9CF-4A03-8A84-AA0404484657}" type="pres">
      <dgm:prSet presAssocID="{342D2361-CF10-466A-9ED7-EC06EEB9B38A}" presName="textNode" presStyleLbl="bgShp" presStyleIdx="0" presStyleCnt="6"/>
      <dgm:spPr/>
      <dgm:t>
        <a:bodyPr/>
        <a:lstStyle/>
        <a:p>
          <a:endParaRPr lang="en-US"/>
        </a:p>
      </dgm:t>
    </dgm:pt>
    <dgm:pt modelId="{A973C351-70D3-483B-B21C-0D8CD9CBFD13}" type="pres">
      <dgm:prSet presAssocID="{342D2361-CF10-466A-9ED7-EC06EEB9B38A}" presName="compChildNode" presStyleCnt="0"/>
      <dgm:spPr/>
    </dgm:pt>
    <dgm:pt modelId="{E95DBEC6-926F-4C8E-BAED-56046DE6C0AE}" type="pres">
      <dgm:prSet presAssocID="{342D2361-CF10-466A-9ED7-EC06EEB9B38A}" presName="theInnerList" presStyleCnt="0"/>
      <dgm:spPr/>
    </dgm:pt>
    <dgm:pt modelId="{41D6ACBB-A754-403E-B034-1415467014A0}" type="pres">
      <dgm:prSet presAssocID="{4D2E1E4F-E037-4B42-BF51-C3D609CF3E2E}" presName="childNode" presStyleLbl="node1" presStyleIdx="0" presStyleCnt="6">
        <dgm:presLayoutVars>
          <dgm:bulletEnabled val="1"/>
        </dgm:presLayoutVars>
      </dgm:prSet>
      <dgm:spPr/>
      <dgm:t>
        <a:bodyPr/>
        <a:lstStyle/>
        <a:p>
          <a:endParaRPr lang="en-US"/>
        </a:p>
      </dgm:t>
    </dgm:pt>
    <dgm:pt modelId="{C09B4482-69B9-47D6-92A0-0A839248DE64}" type="pres">
      <dgm:prSet presAssocID="{342D2361-CF10-466A-9ED7-EC06EEB9B38A}" presName="aSpace" presStyleCnt="0"/>
      <dgm:spPr/>
    </dgm:pt>
    <dgm:pt modelId="{DE0D8013-D2BD-4F9A-93EA-D589810678DD}" type="pres">
      <dgm:prSet presAssocID="{7B71BC33-8789-4D71-BD4F-E49B75287306}" presName="compNode" presStyleCnt="0"/>
      <dgm:spPr/>
    </dgm:pt>
    <dgm:pt modelId="{F8021EDD-D2A5-4F88-9EE1-B8BB6F8035AC}" type="pres">
      <dgm:prSet presAssocID="{7B71BC33-8789-4D71-BD4F-E49B75287306}" presName="aNode" presStyleLbl="bgShp" presStyleIdx="1" presStyleCnt="6"/>
      <dgm:spPr/>
      <dgm:t>
        <a:bodyPr/>
        <a:lstStyle/>
        <a:p>
          <a:endParaRPr lang="en-US"/>
        </a:p>
      </dgm:t>
    </dgm:pt>
    <dgm:pt modelId="{A1B603BD-3417-431F-B7A3-0A54FFA2A155}" type="pres">
      <dgm:prSet presAssocID="{7B71BC33-8789-4D71-BD4F-E49B75287306}" presName="textNode" presStyleLbl="bgShp" presStyleIdx="1" presStyleCnt="6"/>
      <dgm:spPr/>
      <dgm:t>
        <a:bodyPr/>
        <a:lstStyle/>
        <a:p>
          <a:endParaRPr lang="en-US"/>
        </a:p>
      </dgm:t>
    </dgm:pt>
    <dgm:pt modelId="{D3024C4F-72D7-46C0-BE15-00206271F2C9}" type="pres">
      <dgm:prSet presAssocID="{7B71BC33-8789-4D71-BD4F-E49B75287306}" presName="compChildNode" presStyleCnt="0"/>
      <dgm:spPr/>
    </dgm:pt>
    <dgm:pt modelId="{ED3BAE4F-17D4-4306-A0DE-D02A7E44DB20}" type="pres">
      <dgm:prSet presAssocID="{7B71BC33-8789-4D71-BD4F-E49B75287306}" presName="theInnerList" presStyleCnt="0"/>
      <dgm:spPr/>
    </dgm:pt>
    <dgm:pt modelId="{B0D0638F-0F70-4A38-85CE-BC7C35EC5C0E}" type="pres">
      <dgm:prSet presAssocID="{3C7AB6E5-6B2F-49E0-B5E5-F5A476739A5F}" presName="childNode" presStyleLbl="node1" presStyleIdx="1" presStyleCnt="6">
        <dgm:presLayoutVars>
          <dgm:bulletEnabled val="1"/>
        </dgm:presLayoutVars>
      </dgm:prSet>
      <dgm:spPr/>
      <dgm:t>
        <a:bodyPr/>
        <a:lstStyle/>
        <a:p>
          <a:endParaRPr lang="en-US"/>
        </a:p>
      </dgm:t>
    </dgm:pt>
    <dgm:pt modelId="{A6CFE5F0-6F31-41F5-AC60-756C3DA450BF}" type="pres">
      <dgm:prSet presAssocID="{7B71BC33-8789-4D71-BD4F-E49B75287306}" presName="aSpace" presStyleCnt="0"/>
      <dgm:spPr/>
    </dgm:pt>
    <dgm:pt modelId="{B25AD409-F210-4AE6-BCA6-1D516EF6AF80}" type="pres">
      <dgm:prSet presAssocID="{F8DFB173-B67C-4A7E-B1CB-E998B0BAE32F}" presName="compNode" presStyleCnt="0"/>
      <dgm:spPr/>
    </dgm:pt>
    <dgm:pt modelId="{147A23A5-3A6D-4563-AB18-6EFF348AC65A}" type="pres">
      <dgm:prSet presAssocID="{F8DFB173-B67C-4A7E-B1CB-E998B0BAE32F}" presName="aNode" presStyleLbl="bgShp" presStyleIdx="2" presStyleCnt="6"/>
      <dgm:spPr/>
      <dgm:t>
        <a:bodyPr/>
        <a:lstStyle/>
        <a:p>
          <a:endParaRPr lang="en-US"/>
        </a:p>
      </dgm:t>
    </dgm:pt>
    <dgm:pt modelId="{6F97DBC2-DB9A-4D3F-B8F5-FB3AD132E0C5}" type="pres">
      <dgm:prSet presAssocID="{F8DFB173-B67C-4A7E-B1CB-E998B0BAE32F}" presName="textNode" presStyleLbl="bgShp" presStyleIdx="2" presStyleCnt="6"/>
      <dgm:spPr/>
      <dgm:t>
        <a:bodyPr/>
        <a:lstStyle/>
        <a:p>
          <a:endParaRPr lang="en-US"/>
        </a:p>
      </dgm:t>
    </dgm:pt>
    <dgm:pt modelId="{3B362AFC-ADE6-482D-81D1-D01B8E315267}" type="pres">
      <dgm:prSet presAssocID="{F8DFB173-B67C-4A7E-B1CB-E998B0BAE32F}" presName="compChildNode" presStyleCnt="0"/>
      <dgm:spPr/>
    </dgm:pt>
    <dgm:pt modelId="{02BEAE90-16AD-46D3-BFFB-D3357CEC0CBD}" type="pres">
      <dgm:prSet presAssocID="{F8DFB173-B67C-4A7E-B1CB-E998B0BAE32F}" presName="theInnerList" presStyleCnt="0"/>
      <dgm:spPr/>
    </dgm:pt>
    <dgm:pt modelId="{4EAB1499-B76D-42CA-A7DB-B02A4A49480A}" type="pres">
      <dgm:prSet presAssocID="{343C4692-59C0-4073-820C-F2AB35C873B8}" presName="childNode" presStyleLbl="node1" presStyleIdx="2" presStyleCnt="6">
        <dgm:presLayoutVars>
          <dgm:bulletEnabled val="1"/>
        </dgm:presLayoutVars>
      </dgm:prSet>
      <dgm:spPr/>
      <dgm:t>
        <a:bodyPr/>
        <a:lstStyle/>
        <a:p>
          <a:endParaRPr lang="en-US"/>
        </a:p>
      </dgm:t>
    </dgm:pt>
    <dgm:pt modelId="{EA65C8F8-7549-4D99-B24E-DFCA10B01480}" type="pres">
      <dgm:prSet presAssocID="{F8DFB173-B67C-4A7E-B1CB-E998B0BAE32F}" presName="aSpace" presStyleCnt="0"/>
      <dgm:spPr/>
    </dgm:pt>
    <dgm:pt modelId="{159EFF57-25D7-4EB9-86FB-A8F5F8A66BD9}" type="pres">
      <dgm:prSet presAssocID="{5A38CDE1-3D81-49C6-A28F-3C29A7C96CC4}" presName="compNode" presStyleCnt="0"/>
      <dgm:spPr/>
    </dgm:pt>
    <dgm:pt modelId="{883C7B4A-5CAF-42C1-8B77-AF2A2D70BEF0}" type="pres">
      <dgm:prSet presAssocID="{5A38CDE1-3D81-49C6-A28F-3C29A7C96CC4}" presName="aNode" presStyleLbl="bgShp" presStyleIdx="3" presStyleCnt="6"/>
      <dgm:spPr/>
      <dgm:t>
        <a:bodyPr/>
        <a:lstStyle/>
        <a:p>
          <a:endParaRPr lang="en-US"/>
        </a:p>
      </dgm:t>
    </dgm:pt>
    <dgm:pt modelId="{A1394679-FCD2-4B31-918A-77470CB8ED24}" type="pres">
      <dgm:prSet presAssocID="{5A38CDE1-3D81-49C6-A28F-3C29A7C96CC4}" presName="textNode" presStyleLbl="bgShp" presStyleIdx="3" presStyleCnt="6"/>
      <dgm:spPr/>
      <dgm:t>
        <a:bodyPr/>
        <a:lstStyle/>
        <a:p>
          <a:endParaRPr lang="en-US"/>
        </a:p>
      </dgm:t>
    </dgm:pt>
    <dgm:pt modelId="{EFE58856-B39A-4B21-A1DC-AF1CBF9CECBE}" type="pres">
      <dgm:prSet presAssocID="{5A38CDE1-3D81-49C6-A28F-3C29A7C96CC4}" presName="compChildNode" presStyleCnt="0"/>
      <dgm:spPr/>
    </dgm:pt>
    <dgm:pt modelId="{A4929376-4952-4A6A-B432-96AA986AF7AF}" type="pres">
      <dgm:prSet presAssocID="{5A38CDE1-3D81-49C6-A28F-3C29A7C96CC4}" presName="theInnerList" presStyleCnt="0"/>
      <dgm:spPr/>
    </dgm:pt>
    <dgm:pt modelId="{D07A4813-CB62-4484-8F3A-F20D43C304C7}" type="pres">
      <dgm:prSet presAssocID="{4D5E4A54-D87A-42AD-8A49-ED16183A2142}" presName="childNode" presStyleLbl="node1" presStyleIdx="3" presStyleCnt="6">
        <dgm:presLayoutVars>
          <dgm:bulletEnabled val="1"/>
        </dgm:presLayoutVars>
      </dgm:prSet>
      <dgm:spPr/>
      <dgm:t>
        <a:bodyPr/>
        <a:lstStyle/>
        <a:p>
          <a:endParaRPr lang="en-US"/>
        </a:p>
      </dgm:t>
    </dgm:pt>
    <dgm:pt modelId="{F6D6BDC9-C870-4538-A3AA-491C5C20E3DA}" type="pres">
      <dgm:prSet presAssocID="{5A38CDE1-3D81-49C6-A28F-3C29A7C96CC4}" presName="aSpace" presStyleCnt="0"/>
      <dgm:spPr/>
    </dgm:pt>
    <dgm:pt modelId="{D1312989-86B6-49E8-B14C-35ABF9E89E70}" type="pres">
      <dgm:prSet presAssocID="{D076B2D3-28BB-42A8-87C2-224C0544F3BA}" presName="compNode" presStyleCnt="0"/>
      <dgm:spPr/>
    </dgm:pt>
    <dgm:pt modelId="{D6BCD8CA-57EB-4AAE-A3A2-90E4AA26EC15}" type="pres">
      <dgm:prSet presAssocID="{D076B2D3-28BB-42A8-87C2-224C0544F3BA}" presName="aNode" presStyleLbl="bgShp" presStyleIdx="4" presStyleCnt="6"/>
      <dgm:spPr/>
      <dgm:t>
        <a:bodyPr/>
        <a:lstStyle/>
        <a:p>
          <a:endParaRPr lang="en-US"/>
        </a:p>
      </dgm:t>
    </dgm:pt>
    <dgm:pt modelId="{0DDBDCAF-BEFB-428B-B837-EA94D5613E14}" type="pres">
      <dgm:prSet presAssocID="{D076B2D3-28BB-42A8-87C2-224C0544F3BA}" presName="textNode" presStyleLbl="bgShp" presStyleIdx="4" presStyleCnt="6"/>
      <dgm:spPr/>
      <dgm:t>
        <a:bodyPr/>
        <a:lstStyle/>
        <a:p>
          <a:endParaRPr lang="en-US"/>
        </a:p>
      </dgm:t>
    </dgm:pt>
    <dgm:pt modelId="{6C338360-9374-4AA0-8922-DAB1418DF411}" type="pres">
      <dgm:prSet presAssocID="{D076B2D3-28BB-42A8-87C2-224C0544F3BA}" presName="compChildNode" presStyleCnt="0"/>
      <dgm:spPr/>
    </dgm:pt>
    <dgm:pt modelId="{8B61A9E9-E532-4571-9AF4-A5EE199AC4DF}" type="pres">
      <dgm:prSet presAssocID="{D076B2D3-28BB-42A8-87C2-224C0544F3BA}" presName="theInnerList" presStyleCnt="0"/>
      <dgm:spPr/>
    </dgm:pt>
    <dgm:pt modelId="{64A25CFB-39F1-413B-9B86-F25EE78DF980}" type="pres">
      <dgm:prSet presAssocID="{D4332711-C880-4A49-A4B1-985EE8E48B6C}" presName="childNode" presStyleLbl="node1" presStyleIdx="4" presStyleCnt="6">
        <dgm:presLayoutVars>
          <dgm:bulletEnabled val="1"/>
        </dgm:presLayoutVars>
      </dgm:prSet>
      <dgm:spPr/>
      <dgm:t>
        <a:bodyPr/>
        <a:lstStyle/>
        <a:p>
          <a:endParaRPr lang="en-US"/>
        </a:p>
      </dgm:t>
    </dgm:pt>
    <dgm:pt modelId="{FEDED9EB-5A9E-47A7-8A1A-B54E3145F090}" type="pres">
      <dgm:prSet presAssocID="{D076B2D3-28BB-42A8-87C2-224C0544F3BA}" presName="aSpace" presStyleCnt="0"/>
      <dgm:spPr/>
    </dgm:pt>
    <dgm:pt modelId="{80B07EB8-E320-4EEC-8579-232177CA9357}" type="pres">
      <dgm:prSet presAssocID="{B7FE6C86-B7B4-4D00-8277-AFABCBA8AFAB}" presName="compNode" presStyleCnt="0"/>
      <dgm:spPr/>
    </dgm:pt>
    <dgm:pt modelId="{6551A0D1-C08C-420A-9403-C6A3DDBCA9CA}" type="pres">
      <dgm:prSet presAssocID="{B7FE6C86-B7B4-4D00-8277-AFABCBA8AFAB}" presName="aNode" presStyleLbl="bgShp" presStyleIdx="5" presStyleCnt="6"/>
      <dgm:spPr/>
      <dgm:t>
        <a:bodyPr/>
        <a:lstStyle/>
        <a:p>
          <a:endParaRPr lang="en-US"/>
        </a:p>
      </dgm:t>
    </dgm:pt>
    <dgm:pt modelId="{4E45048E-0738-430A-ADA6-B44DC958C057}" type="pres">
      <dgm:prSet presAssocID="{B7FE6C86-B7B4-4D00-8277-AFABCBA8AFAB}" presName="textNode" presStyleLbl="bgShp" presStyleIdx="5" presStyleCnt="6"/>
      <dgm:spPr/>
      <dgm:t>
        <a:bodyPr/>
        <a:lstStyle/>
        <a:p>
          <a:endParaRPr lang="en-US"/>
        </a:p>
      </dgm:t>
    </dgm:pt>
    <dgm:pt modelId="{E6A65F9C-5889-429E-9B4E-ED31F6F0451C}" type="pres">
      <dgm:prSet presAssocID="{B7FE6C86-B7B4-4D00-8277-AFABCBA8AFAB}" presName="compChildNode" presStyleCnt="0"/>
      <dgm:spPr/>
    </dgm:pt>
    <dgm:pt modelId="{1FC25F2B-CF1C-4688-9731-A19F9F8E66F8}" type="pres">
      <dgm:prSet presAssocID="{B7FE6C86-B7B4-4D00-8277-AFABCBA8AFAB}" presName="theInnerList" presStyleCnt="0"/>
      <dgm:spPr/>
    </dgm:pt>
    <dgm:pt modelId="{41B216B6-0EC1-451A-8873-ABBA3A452D60}" type="pres">
      <dgm:prSet presAssocID="{5CC98D2A-B7A7-4838-A7E4-B9EE178CD126}" presName="childNode" presStyleLbl="node1" presStyleIdx="5" presStyleCnt="6">
        <dgm:presLayoutVars>
          <dgm:bulletEnabled val="1"/>
        </dgm:presLayoutVars>
      </dgm:prSet>
      <dgm:spPr/>
      <dgm:t>
        <a:bodyPr/>
        <a:lstStyle/>
        <a:p>
          <a:endParaRPr lang="en-US"/>
        </a:p>
      </dgm:t>
    </dgm:pt>
  </dgm:ptLst>
  <dgm:cxnLst>
    <dgm:cxn modelId="{4BEE5DD5-D242-4F3C-BED5-61EEE6FD7F0C}" type="presOf" srcId="{342D2361-CF10-466A-9ED7-EC06EEB9B38A}" destId="{F782506A-2589-4769-9B0F-561BB35368B5}" srcOrd="0" destOrd="0" presId="urn:microsoft.com/office/officeart/2005/8/layout/lProcess2"/>
    <dgm:cxn modelId="{2BA608A3-3EBA-4B94-AC0B-9970FE901120}" srcId="{E1B00BD5-32B7-4924-A47C-FFB55C1B4CB5}" destId="{F8DFB173-B67C-4A7E-B1CB-E998B0BAE32F}" srcOrd="2" destOrd="0" parTransId="{0182A082-4D46-4CED-9593-BBA867CA646C}" sibTransId="{1D6387C4-AA69-4984-A586-7B597B8924E6}"/>
    <dgm:cxn modelId="{4DDC7D29-31EE-4605-971B-3BCAEAE46DF6}" type="presOf" srcId="{342D2361-CF10-466A-9ED7-EC06EEB9B38A}" destId="{2C33C838-D9CF-4A03-8A84-AA0404484657}" srcOrd="1" destOrd="0" presId="urn:microsoft.com/office/officeart/2005/8/layout/lProcess2"/>
    <dgm:cxn modelId="{296935FE-CFE4-48C9-AE36-7E74AF1C787E}" srcId="{F8DFB173-B67C-4A7E-B1CB-E998B0BAE32F}" destId="{343C4692-59C0-4073-820C-F2AB35C873B8}" srcOrd="0" destOrd="0" parTransId="{B015CBBD-50B9-41C9-9763-6F6A7EA2E6D3}" sibTransId="{FDB9BB56-49BC-4205-AE1A-F3015C8E28A0}"/>
    <dgm:cxn modelId="{83B09584-4567-480B-8E36-09BE90349C8F}" srcId="{E1B00BD5-32B7-4924-A47C-FFB55C1B4CB5}" destId="{342D2361-CF10-466A-9ED7-EC06EEB9B38A}" srcOrd="0" destOrd="0" parTransId="{E64A4F12-75D4-4AC2-9EBF-5BABA890F34D}" sibTransId="{1D6E1BC6-78EA-4E59-91F7-47FA845978F5}"/>
    <dgm:cxn modelId="{7E51C409-15EB-4343-854E-A4E8376D8521}" srcId="{E1B00BD5-32B7-4924-A47C-FFB55C1B4CB5}" destId="{D076B2D3-28BB-42A8-87C2-224C0544F3BA}" srcOrd="4" destOrd="0" parTransId="{CDDBA928-CADC-47B5-8C6E-DBB057506248}" sibTransId="{89DC9FF4-F982-46E9-BDB7-D2D42CE27677}"/>
    <dgm:cxn modelId="{E81634B5-5D43-4F41-8536-A42E7A95F2E8}" type="presOf" srcId="{7B71BC33-8789-4D71-BD4F-E49B75287306}" destId="{A1B603BD-3417-431F-B7A3-0A54FFA2A155}" srcOrd="1" destOrd="0" presId="urn:microsoft.com/office/officeart/2005/8/layout/lProcess2"/>
    <dgm:cxn modelId="{1CBBF405-CCC2-4C34-A212-F8FCBA96DAF2}" type="presOf" srcId="{F8DFB173-B67C-4A7E-B1CB-E998B0BAE32F}" destId="{147A23A5-3A6D-4563-AB18-6EFF348AC65A}" srcOrd="0" destOrd="0" presId="urn:microsoft.com/office/officeart/2005/8/layout/lProcess2"/>
    <dgm:cxn modelId="{0E9CA0C9-87BC-48F7-8BA4-4BA8EB98AEAC}" type="presOf" srcId="{7B71BC33-8789-4D71-BD4F-E49B75287306}" destId="{F8021EDD-D2A5-4F88-9EE1-B8BB6F8035AC}" srcOrd="0" destOrd="0" presId="urn:microsoft.com/office/officeart/2005/8/layout/lProcess2"/>
    <dgm:cxn modelId="{C733A9F6-4A6D-4BC5-904E-C6A65CDA4A7F}" type="presOf" srcId="{343C4692-59C0-4073-820C-F2AB35C873B8}" destId="{4EAB1499-B76D-42CA-A7DB-B02A4A49480A}" srcOrd="0" destOrd="0" presId="urn:microsoft.com/office/officeart/2005/8/layout/lProcess2"/>
    <dgm:cxn modelId="{BF6D5D1D-8E84-48FB-AA67-D1BC0C382A62}" srcId="{D076B2D3-28BB-42A8-87C2-224C0544F3BA}" destId="{D4332711-C880-4A49-A4B1-985EE8E48B6C}" srcOrd="0" destOrd="0" parTransId="{A38C6C8E-592D-43FE-B1ED-863D5FC26230}" sibTransId="{7AF3F0FD-968B-42C2-88EF-760B626BE229}"/>
    <dgm:cxn modelId="{FE049ECD-A75E-48AC-8DA9-3AAD12AA8F41}" type="presOf" srcId="{D4332711-C880-4A49-A4B1-985EE8E48B6C}" destId="{64A25CFB-39F1-413B-9B86-F25EE78DF980}" srcOrd="0" destOrd="0" presId="urn:microsoft.com/office/officeart/2005/8/layout/lProcess2"/>
    <dgm:cxn modelId="{FC0F3118-2C88-42FD-9AF0-8490C6046BF6}" type="presOf" srcId="{5A38CDE1-3D81-49C6-A28F-3C29A7C96CC4}" destId="{A1394679-FCD2-4B31-918A-77470CB8ED24}" srcOrd="1" destOrd="0" presId="urn:microsoft.com/office/officeart/2005/8/layout/lProcess2"/>
    <dgm:cxn modelId="{4290EE5B-3B00-493B-A054-0806628CC8E5}" srcId="{E1B00BD5-32B7-4924-A47C-FFB55C1B4CB5}" destId="{5A38CDE1-3D81-49C6-A28F-3C29A7C96CC4}" srcOrd="3" destOrd="0" parTransId="{54468ADA-F7B8-4E39-9C03-2C2FECF8FB41}" sibTransId="{8F971331-2C52-428D-BC71-30F824E025B2}"/>
    <dgm:cxn modelId="{340CDBF1-1ECC-4A81-892E-59775C5B3A8F}" type="presOf" srcId="{F8DFB173-B67C-4A7E-B1CB-E998B0BAE32F}" destId="{6F97DBC2-DB9A-4D3F-B8F5-FB3AD132E0C5}" srcOrd="1" destOrd="0" presId="urn:microsoft.com/office/officeart/2005/8/layout/lProcess2"/>
    <dgm:cxn modelId="{7D934825-98A8-49FA-984D-5CFD25CE9B36}" srcId="{342D2361-CF10-466A-9ED7-EC06EEB9B38A}" destId="{4D2E1E4F-E037-4B42-BF51-C3D609CF3E2E}" srcOrd="0" destOrd="0" parTransId="{38DEA66A-6FB4-4956-A559-05DFCC9A43DA}" sibTransId="{30730597-F7F8-4FEF-A20E-72669E8D6BF0}"/>
    <dgm:cxn modelId="{56A9E2F0-2AC8-48C0-A714-3CBBEF55CD51}" srcId="{E1B00BD5-32B7-4924-A47C-FFB55C1B4CB5}" destId="{7B71BC33-8789-4D71-BD4F-E49B75287306}" srcOrd="1" destOrd="0" parTransId="{0EF52127-1837-48FF-BABD-446E70E15516}" sibTransId="{B4EE8331-E77F-4185-B88A-32D8B96CA787}"/>
    <dgm:cxn modelId="{03CAF77D-38AA-4BCC-B44C-2AC34AAFFD5E}" type="presOf" srcId="{B7FE6C86-B7B4-4D00-8277-AFABCBA8AFAB}" destId="{4E45048E-0738-430A-ADA6-B44DC958C057}" srcOrd="1" destOrd="0" presId="urn:microsoft.com/office/officeart/2005/8/layout/lProcess2"/>
    <dgm:cxn modelId="{0521782C-4E9A-4AF9-89BE-9779256C56C8}" type="presOf" srcId="{E1B00BD5-32B7-4924-A47C-FFB55C1B4CB5}" destId="{EF2E8276-F714-4E2A-BE57-AC2BBB0EDD6D}" srcOrd="0" destOrd="0" presId="urn:microsoft.com/office/officeart/2005/8/layout/lProcess2"/>
    <dgm:cxn modelId="{A1885C87-4257-4CF5-BB6B-9A926BBE6157}" type="presOf" srcId="{5CC98D2A-B7A7-4838-A7E4-B9EE178CD126}" destId="{41B216B6-0EC1-451A-8873-ABBA3A452D60}" srcOrd="0" destOrd="0" presId="urn:microsoft.com/office/officeart/2005/8/layout/lProcess2"/>
    <dgm:cxn modelId="{824B7F63-5995-4F65-83F4-36A78929858C}" srcId="{E1B00BD5-32B7-4924-A47C-FFB55C1B4CB5}" destId="{B7FE6C86-B7B4-4D00-8277-AFABCBA8AFAB}" srcOrd="5" destOrd="0" parTransId="{001C078D-7648-44C2-B847-3ECB8618E49E}" sibTransId="{CEB4F8B5-C2D2-40C1-8A7F-5A63A5DDDC1C}"/>
    <dgm:cxn modelId="{EF53DED2-16D7-4E50-84E4-2A8B9DC9AFB7}" type="presOf" srcId="{D076B2D3-28BB-42A8-87C2-224C0544F3BA}" destId="{0DDBDCAF-BEFB-428B-B837-EA94D5613E14}" srcOrd="1" destOrd="0" presId="urn:microsoft.com/office/officeart/2005/8/layout/lProcess2"/>
    <dgm:cxn modelId="{9F5CD35D-A1D9-4DC8-87FC-9D7D4C08164D}" type="presOf" srcId="{3C7AB6E5-6B2F-49E0-B5E5-F5A476739A5F}" destId="{B0D0638F-0F70-4A38-85CE-BC7C35EC5C0E}" srcOrd="0" destOrd="0" presId="urn:microsoft.com/office/officeart/2005/8/layout/lProcess2"/>
    <dgm:cxn modelId="{99C353AB-2998-4D21-ABD8-D5E9FAAFD0C4}" type="presOf" srcId="{5A38CDE1-3D81-49C6-A28F-3C29A7C96CC4}" destId="{883C7B4A-5CAF-42C1-8B77-AF2A2D70BEF0}" srcOrd="0" destOrd="0" presId="urn:microsoft.com/office/officeart/2005/8/layout/lProcess2"/>
    <dgm:cxn modelId="{E14CEAA8-49CB-4C65-9D64-37730FDEB932}" type="presOf" srcId="{D076B2D3-28BB-42A8-87C2-224C0544F3BA}" destId="{D6BCD8CA-57EB-4AAE-A3A2-90E4AA26EC15}" srcOrd="0" destOrd="0" presId="urn:microsoft.com/office/officeart/2005/8/layout/lProcess2"/>
    <dgm:cxn modelId="{185E45F0-2BE8-4ECD-8034-DD3122033084}" type="presOf" srcId="{B7FE6C86-B7B4-4D00-8277-AFABCBA8AFAB}" destId="{6551A0D1-C08C-420A-9403-C6A3DDBCA9CA}" srcOrd="0" destOrd="0" presId="urn:microsoft.com/office/officeart/2005/8/layout/lProcess2"/>
    <dgm:cxn modelId="{27D40C76-39E6-48EA-8A41-6FA060CF2ED3}" type="presOf" srcId="{4D5E4A54-D87A-42AD-8A49-ED16183A2142}" destId="{D07A4813-CB62-4484-8F3A-F20D43C304C7}" srcOrd="0" destOrd="0" presId="urn:microsoft.com/office/officeart/2005/8/layout/lProcess2"/>
    <dgm:cxn modelId="{9898830B-6BFD-4DE7-A49A-4E91F63779F6}" type="presOf" srcId="{4D2E1E4F-E037-4B42-BF51-C3D609CF3E2E}" destId="{41D6ACBB-A754-403E-B034-1415467014A0}" srcOrd="0" destOrd="0" presId="urn:microsoft.com/office/officeart/2005/8/layout/lProcess2"/>
    <dgm:cxn modelId="{B066B7E5-52AD-40D1-BC9C-ECEDB4F0DFA2}" srcId="{B7FE6C86-B7B4-4D00-8277-AFABCBA8AFAB}" destId="{5CC98D2A-B7A7-4838-A7E4-B9EE178CD126}" srcOrd="0" destOrd="0" parTransId="{71015E1D-B4F6-4AB7-8E79-FCCEB2F07CD6}" sibTransId="{AFD96EBE-F9B3-4348-869F-E444EE4F21E7}"/>
    <dgm:cxn modelId="{71154BC3-DD93-4A86-9131-B86F0530BFFA}" srcId="{7B71BC33-8789-4D71-BD4F-E49B75287306}" destId="{3C7AB6E5-6B2F-49E0-B5E5-F5A476739A5F}" srcOrd="0" destOrd="0" parTransId="{542ADEFF-5446-440F-ACAC-3B2CCF85549A}" sibTransId="{86427C9C-B314-45E9-A50B-BBFB88CCEA41}"/>
    <dgm:cxn modelId="{3AC67996-A69A-4BB4-AF02-C92EF1C06824}" srcId="{5A38CDE1-3D81-49C6-A28F-3C29A7C96CC4}" destId="{4D5E4A54-D87A-42AD-8A49-ED16183A2142}" srcOrd="0" destOrd="0" parTransId="{30B80E92-69CF-4C1E-998F-79C94269A299}" sibTransId="{C52AFF7F-FF03-4CCC-909B-F64AFE52670F}"/>
    <dgm:cxn modelId="{C534B775-0899-475D-9950-1C04B4DF22D4}" type="presParOf" srcId="{EF2E8276-F714-4E2A-BE57-AC2BBB0EDD6D}" destId="{40AF3F53-F0B8-41A1-8D21-5FEAD4F487C9}" srcOrd="0" destOrd="0" presId="urn:microsoft.com/office/officeart/2005/8/layout/lProcess2"/>
    <dgm:cxn modelId="{57EA5E22-26EA-4F92-9557-BEE86F571548}" type="presParOf" srcId="{40AF3F53-F0B8-41A1-8D21-5FEAD4F487C9}" destId="{F782506A-2589-4769-9B0F-561BB35368B5}" srcOrd="0" destOrd="0" presId="urn:microsoft.com/office/officeart/2005/8/layout/lProcess2"/>
    <dgm:cxn modelId="{7D1D738A-698A-4A61-AF8A-B44CF7E6AE2C}" type="presParOf" srcId="{40AF3F53-F0B8-41A1-8D21-5FEAD4F487C9}" destId="{2C33C838-D9CF-4A03-8A84-AA0404484657}" srcOrd="1" destOrd="0" presId="urn:microsoft.com/office/officeart/2005/8/layout/lProcess2"/>
    <dgm:cxn modelId="{7A0F1E38-CF23-4BEE-A275-35037A9B6303}" type="presParOf" srcId="{40AF3F53-F0B8-41A1-8D21-5FEAD4F487C9}" destId="{A973C351-70D3-483B-B21C-0D8CD9CBFD13}" srcOrd="2" destOrd="0" presId="urn:microsoft.com/office/officeart/2005/8/layout/lProcess2"/>
    <dgm:cxn modelId="{21C6B842-F6EF-49E1-9E71-4956767A487B}" type="presParOf" srcId="{A973C351-70D3-483B-B21C-0D8CD9CBFD13}" destId="{E95DBEC6-926F-4C8E-BAED-56046DE6C0AE}" srcOrd="0" destOrd="0" presId="urn:microsoft.com/office/officeart/2005/8/layout/lProcess2"/>
    <dgm:cxn modelId="{4B0C98CE-2CF5-4C9B-A1EF-498B1A0B99AA}" type="presParOf" srcId="{E95DBEC6-926F-4C8E-BAED-56046DE6C0AE}" destId="{41D6ACBB-A754-403E-B034-1415467014A0}" srcOrd="0" destOrd="0" presId="urn:microsoft.com/office/officeart/2005/8/layout/lProcess2"/>
    <dgm:cxn modelId="{027E9BD1-A06C-446A-AF28-10AA87462C33}" type="presParOf" srcId="{EF2E8276-F714-4E2A-BE57-AC2BBB0EDD6D}" destId="{C09B4482-69B9-47D6-92A0-0A839248DE64}" srcOrd="1" destOrd="0" presId="urn:microsoft.com/office/officeart/2005/8/layout/lProcess2"/>
    <dgm:cxn modelId="{B6E4B4C6-CA5A-4116-9DAD-F7A9EF8F34AC}" type="presParOf" srcId="{EF2E8276-F714-4E2A-BE57-AC2BBB0EDD6D}" destId="{DE0D8013-D2BD-4F9A-93EA-D589810678DD}" srcOrd="2" destOrd="0" presId="urn:microsoft.com/office/officeart/2005/8/layout/lProcess2"/>
    <dgm:cxn modelId="{4247FCED-523B-47FD-B8CE-75BF9CB66225}" type="presParOf" srcId="{DE0D8013-D2BD-4F9A-93EA-D589810678DD}" destId="{F8021EDD-D2A5-4F88-9EE1-B8BB6F8035AC}" srcOrd="0" destOrd="0" presId="urn:microsoft.com/office/officeart/2005/8/layout/lProcess2"/>
    <dgm:cxn modelId="{163D67F5-427D-4C83-B402-ED2CB40F62BE}" type="presParOf" srcId="{DE0D8013-D2BD-4F9A-93EA-D589810678DD}" destId="{A1B603BD-3417-431F-B7A3-0A54FFA2A155}" srcOrd="1" destOrd="0" presId="urn:microsoft.com/office/officeart/2005/8/layout/lProcess2"/>
    <dgm:cxn modelId="{19F314D8-0737-4925-AECE-94A3E57CED56}" type="presParOf" srcId="{DE0D8013-D2BD-4F9A-93EA-D589810678DD}" destId="{D3024C4F-72D7-46C0-BE15-00206271F2C9}" srcOrd="2" destOrd="0" presId="urn:microsoft.com/office/officeart/2005/8/layout/lProcess2"/>
    <dgm:cxn modelId="{E41C4431-C3C5-4D73-B4B2-D9CE7132664E}" type="presParOf" srcId="{D3024C4F-72D7-46C0-BE15-00206271F2C9}" destId="{ED3BAE4F-17D4-4306-A0DE-D02A7E44DB20}" srcOrd="0" destOrd="0" presId="urn:microsoft.com/office/officeart/2005/8/layout/lProcess2"/>
    <dgm:cxn modelId="{2DB6F09B-226C-4BF7-85AC-40FD35BA9351}" type="presParOf" srcId="{ED3BAE4F-17D4-4306-A0DE-D02A7E44DB20}" destId="{B0D0638F-0F70-4A38-85CE-BC7C35EC5C0E}" srcOrd="0" destOrd="0" presId="urn:microsoft.com/office/officeart/2005/8/layout/lProcess2"/>
    <dgm:cxn modelId="{EFF7AEB5-C5EA-4FC1-9F40-55B4AB5F60FF}" type="presParOf" srcId="{EF2E8276-F714-4E2A-BE57-AC2BBB0EDD6D}" destId="{A6CFE5F0-6F31-41F5-AC60-756C3DA450BF}" srcOrd="3" destOrd="0" presId="urn:microsoft.com/office/officeart/2005/8/layout/lProcess2"/>
    <dgm:cxn modelId="{6BD699AC-89E1-4C9B-9DE1-BCB2D9D870B1}" type="presParOf" srcId="{EF2E8276-F714-4E2A-BE57-AC2BBB0EDD6D}" destId="{B25AD409-F210-4AE6-BCA6-1D516EF6AF80}" srcOrd="4" destOrd="0" presId="urn:microsoft.com/office/officeart/2005/8/layout/lProcess2"/>
    <dgm:cxn modelId="{0D39270F-1ED4-4B52-A7CA-B7FC62B29F69}" type="presParOf" srcId="{B25AD409-F210-4AE6-BCA6-1D516EF6AF80}" destId="{147A23A5-3A6D-4563-AB18-6EFF348AC65A}" srcOrd="0" destOrd="0" presId="urn:microsoft.com/office/officeart/2005/8/layout/lProcess2"/>
    <dgm:cxn modelId="{480DC227-3C3A-46E1-9311-969707C7DE9B}" type="presParOf" srcId="{B25AD409-F210-4AE6-BCA6-1D516EF6AF80}" destId="{6F97DBC2-DB9A-4D3F-B8F5-FB3AD132E0C5}" srcOrd="1" destOrd="0" presId="urn:microsoft.com/office/officeart/2005/8/layout/lProcess2"/>
    <dgm:cxn modelId="{20D1BBFC-F6EB-4319-B36C-453E1C704E04}" type="presParOf" srcId="{B25AD409-F210-4AE6-BCA6-1D516EF6AF80}" destId="{3B362AFC-ADE6-482D-81D1-D01B8E315267}" srcOrd="2" destOrd="0" presId="urn:microsoft.com/office/officeart/2005/8/layout/lProcess2"/>
    <dgm:cxn modelId="{9B1A2AC3-3696-4906-AFFC-3B4A97250122}" type="presParOf" srcId="{3B362AFC-ADE6-482D-81D1-D01B8E315267}" destId="{02BEAE90-16AD-46D3-BFFB-D3357CEC0CBD}" srcOrd="0" destOrd="0" presId="urn:microsoft.com/office/officeart/2005/8/layout/lProcess2"/>
    <dgm:cxn modelId="{B6381F9D-9923-426C-A9C7-441242CE839C}" type="presParOf" srcId="{02BEAE90-16AD-46D3-BFFB-D3357CEC0CBD}" destId="{4EAB1499-B76D-42CA-A7DB-B02A4A49480A}" srcOrd="0" destOrd="0" presId="urn:microsoft.com/office/officeart/2005/8/layout/lProcess2"/>
    <dgm:cxn modelId="{7B0BD886-8C3B-4100-8B5C-6851ADCD453B}" type="presParOf" srcId="{EF2E8276-F714-4E2A-BE57-AC2BBB0EDD6D}" destId="{EA65C8F8-7549-4D99-B24E-DFCA10B01480}" srcOrd="5" destOrd="0" presId="urn:microsoft.com/office/officeart/2005/8/layout/lProcess2"/>
    <dgm:cxn modelId="{DCF4C7D6-3473-4DA4-81F1-90108CCB55D7}" type="presParOf" srcId="{EF2E8276-F714-4E2A-BE57-AC2BBB0EDD6D}" destId="{159EFF57-25D7-4EB9-86FB-A8F5F8A66BD9}" srcOrd="6" destOrd="0" presId="urn:microsoft.com/office/officeart/2005/8/layout/lProcess2"/>
    <dgm:cxn modelId="{364E07A9-3C83-4FA6-B851-23713F8C4BD0}" type="presParOf" srcId="{159EFF57-25D7-4EB9-86FB-A8F5F8A66BD9}" destId="{883C7B4A-5CAF-42C1-8B77-AF2A2D70BEF0}" srcOrd="0" destOrd="0" presId="urn:microsoft.com/office/officeart/2005/8/layout/lProcess2"/>
    <dgm:cxn modelId="{9AB230B2-1CF6-436E-855B-2007CDC46392}" type="presParOf" srcId="{159EFF57-25D7-4EB9-86FB-A8F5F8A66BD9}" destId="{A1394679-FCD2-4B31-918A-77470CB8ED24}" srcOrd="1" destOrd="0" presId="urn:microsoft.com/office/officeart/2005/8/layout/lProcess2"/>
    <dgm:cxn modelId="{E170638A-DD2A-4FFA-B067-3C09D575D801}" type="presParOf" srcId="{159EFF57-25D7-4EB9-86FB-A8F5F8A66BD9}" destId="{EFE58856-B39A-4B21-A1DC-AF1CBF9CECBE}" srcOrd="2" destOrd="0" presId="urn:microsoft.com/office/officeart/2005/8/layout/lProcess2"/>
    <dgm:cxn modelId="{6D9C5A0A-1D04-4824-B814-8A6BF53118FA}" type="presParOf" srcId="{EFE58856-B39A-4B21-A1DC-AF1CBF9CECBE}" destId="{A4929376-4952-4A6A-B432-96AA986AF7AF}" srcOrd="0" destOrd="0" presId="urn:microsoft.com/office/officeart/2005/8/layout/lProcess2"/>
    <dgm:cxn modelId="{02BEBDEA-FF6B-40E6-BB19-D425BADC4A55}" type="presParOf" srcId="{A4929376-4952-4A6A-B432-96AA986AF7AF}" destId="{D07A4813-CB62-4484-8F3A-F20D43C304C7}" srcOrd="0" destOrd="0" presId="urn:microsoft.com/office/officeart/2005/8/layout/lProcess2"/>
    <dgm:cxn modelId="{880587E3-E204-46D7-84B2-F341C5157EF1}" type="presParOf" srcId="{EF2E8276-F714-4E2A-BE57-AC2BBB0EDD6D}" destId="{F6D6BDC9-C870-4538-A3AA-491C5C20E3DA}" srcOrd="7" destOrd="0" presId="urn:microsoft.com/office/officeart/2005/8/layout/lProcess2"/>
    <dgm:cxn modelId="{635D3D90-0539-4C94-95DB-15E8EB6FD6DE}" type="presParOf" srcId="{EF2E8276-F714-4E2A-BE57-AC2BBB0EDD6D}" destId="{D1312989-86B6-49E8-B14C-35ABF9E89E70}" srcOrd="8" destOrd="0" presId="urn:microsoft.com/office/officeart/2005/8/layout/lProcess2"/>
    <dgm:cxn modelId="{F0948813-78A8-4434-B6D5-06C426095C76}" type="presParOf" srcId="{D1312989-86B6-49E8-B14C-35ABF9E89E70}" destId="{D6BCD8CA-57EB-4AAE-A3A2-90E4AA26EC15}" srcOrd="0" destOrd="0" presId="urn:microsoft.com/office/officeart/2005/8/layout/lProcess2"/>
    <dgm:cxn modelId="{75011315-ABA5-4321-8542-A8E46FF69B88}" type="presParOf" srcId="{D1312989-86B6-49E8-B14C-35ABF9E89E70}" destId="{0DDBDCAF-BEFB-428B-B837-EA94D5613E14}" srcOrd="1" destOrd="0" presId="urn:microsoft.com/office/officeart/2005/8/layout/lProcess2"/>
    <dgm:cxn modelId="{A7A3BA86-A925-41DA-B7C2-6AC1633F7715}" type="presParOf" srcId="{D1312989-86B6-49E8-B14C-35ABF9E89E70}" destId="{6C338360-9374-4AA0-8922-DAB1418DF411}" srcOrd="2" destOrd="0" presId="urn:microsoft.com/office/officeart/2005/8/layout/lProcess2"/>
    <dgm:cxn modelId="{441D205F-979E-4A88-B392-E626AE7EC726}" type="presParOf" srcId="{6C338360-9374-4AA0-8922-DAB1418DF411}" destId="{8B61A9E9-E532-4571-9AF4-A5EE199AC4DF}" srcOrd="0" destOrd="0" presId="urn:microsoft.com/office/officeart/2005/8/layout/lProcess2"/>
    <dgm:cxn modelId="{6DE96CBC-1DEC-41D4-B37D-38DFF150AFEA}" type="presParOf" srcId="{8B61A9E9-E532-4571-9AF4-A5EE199AC4DF}" destId="{64A25CFB-39F1-413B-9B86-F25EE78DF980}" srcOrd="0" destOrd="0" presId="urn:microsoft.com/office/officeart/2005/8/layout/lProcess2"/>
    <dgm:cxn modelId="{DB0ABBE4-EE60-467C-A13D-52670D7AF6D8}" type="presParOf" srcId="{EF2E8276-F714-4E2A-BE57-AC2BBB0EDD6D}" destId="{FEDED9EB-5A9E-47A7-8A1A-B54E3145F090}" srcOrd="9" destOrd="0" presId="urn:microsoft.com/office/officeart/2005/8/layout/lProcess2"/>
    <dgm:cxn modelId="{FAFA8237-7690-44AE-A9EB-47363B45E1A7}" type="presParOf" srcId="{EF2E8276-F714-4E2A-BE57-AC2BBB0EDD6D}" destId="{80B07EB8-E320-4EEC-8579-232177CA9357}" srcOrd="10" destOrd="0" presId="urn:microsoft.com/office/officeart/2005/8/layout/lProcess2"/>
    <dgm:cxn modelId="{382BD9A1-7DD0-475F-BD8B-9762EAFE99DA}" type="presParOf" srcId="{80B07EB8-E320-4EEC-8579-232177CA9357}" destId="{6551A0D1-C08C-420A-9403-C6A3DDBCA9CA}" srcOrd="0" destOrd="0" presId="urn:microsoft.com/office/officeart/2005/8/layout/lProcess2"/>
    <dgm:cxn modelId="{37496A5E-B8BE-47AE-A026-216370CA86B0}" type="presParOf" srcId="{80B07EB8-E320-4EEC-8579-232177CA9357}" destId="{4E45048E-0738-430A-ADA6-B44DC958C057}" srcOrd="1" destOrd="0" presId="urn:microsoft.com/office/officeart/2005/8/layout/lProcess2"/>
    <dgm:cxn modelId="{837FEC56-3050-4BB6-96D3-563B8C79807C}" type="presParOf" srcId="{80B07EB8-E320-4EEC-8579-232177CA9357}" destId="{E6A65F9C-5889-429E-9B4E-ED31F6F0451C}" srcOrd="2" destOrd="0" presId="urn:microsoft.com/office/officeart/2005/8/layout/lProcess2"/>
    <dgm:cxn modelId="{A3A6E1E5-38BA-4EE6-8D55-AE5E9C584E68}" type="presParOf" srcId="{E6A65F9C-5889-429E-9B4E-ED31F6F0451C}" destId="{1FC25F2B-CF1C-4688-9731-A19F9F8E66F8}" srcOrd="0" destOrd="0" presId="urn:microsoft.com/office/officeart/2005/8/layout/lProcess2"/>
    <dgm:cxn modelId="{E4FB81E6-2830-47CF-9B26-55BA006BC1AE}" type="presParOf" srcId="{1FC25F2B-CF1C-4688-9731-A19F9F8E66F8}" destId="{41B216B6-0EC1-451A-8873-ABBA3A452D6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F6594-8D63-4DC4-84FE-C1AFC79A40AE}">
      <dsp:nvSpPr>
        <dsp:cNvPr id="0" name=""/>
        <dsp:cNvSpPr/>
      </dsp:nvSpPr>
      <dsp:spPr>
        <a:xfrm rot="16200000">
          <a:off x="545" y="704205"/>
          <a:ext cx="1897074" cy="189707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dirty="0" err="1" smtClean="0"/>
            <a:t>McK</a:t>
          </a:r>
          <a:endParaRPr lang="en-US" sz="3400" kern="1200" dirty="0"/>
        </a:p>
      </dsp:txBody>
      <dsp:txXfrm rot="5400000">
        <a:off x="546" y="1178473"/>
        <a:ext cx="1565086" cy="948537"/>
      </dsp:txXfrm>
    </dsp:sp>
    <dsp:sp modelId="{4DC2BB29-26F2-4600-87E6-6A76F90EDEB9}">
      <dsp:nvSpPr>
        <dsp:cNvPr id="0" name=""/>
        <dsp:cNvSpPr/>
      </dsp:nvSpPr>
      <dsp:spPr>
        <a:xfrm rot="5400000">
          <a:off x="2058804" y="704205"/>
          <a:ext cx="1897074" cy="189707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dirty="0" smtClean="0"/>
            <a:t>HUD</a:t>
          </a:r>
          <a:endParaRPr lang="en-US" sz="3400" kern="1200" dirty="0"/>
        </a:p>
      </dsp:txBody>
      <dsp:txXfrm rot="-5400000">
        <a:off x="2390793" y="1178474"/>
        <a:ext cx="1565086" cy="948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07B20-530A-4D60-B0F0-611F76E25F7C}">
      <dsp:nvSpPr>
        <dsp:cNvPr id="0" name=""/>
        <dsp:cNvSpPr/>
      </dsp:nvSpPr>
      <dsp:spPr>
        <a:xfrm>
          <a:off x="0" y="0"/>
          <a:ext cx="11647056" cy="244095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ABE782-A870-434C-B9E6-2956F5DAA83E}">
      <dsp:nvSpPr>
        <dsp:cNvPr id="0" name=""/>
        <dsp:cNvSpPr/>
      </dsp:nvSpPr>
      <dsp:spPr>
        <a:xfrm>
          <a:off x="346749" y="325460"/>
          <a:ext cx="3373210" cy="1790033"/>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t="-27000" b="-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E1C1C-E88D-4A75-B13F-7A9F42738CA9}">
      <dsp:nvSpPr>
        <dsp:cNvPr id="0" name=""/>
        <dsp:cNvSpPr/>
      </dsp:nvSpPr>
      <dsp:spPr>
        <a:xfrm rot="10800000">
          <a:off x="354407" y="2440954"/>
          <a:ext cx="3373210" cy="298338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kern="1200" dirty="0"/>
            <a:t>Fixed?</a:t>
          </a:r>
        </a:p>
        <a:p>
          <a:pPr lvl="0" algn="ctr" defTabSz="1955800">
            <a:lnSpc>
              <a:spcPct val="90000"/>
            </a:lnSpc>
            <a:spcBef>
              <a:spcPct val="0"/>
            </a:spcBef>
            <a:spcAft>
              <a:spcPct val="35000"/>
            </a:spcAft>
          </a:pPr>
          <a:r>
            <a:rPr lang="en-US" sz="2800" kern="1200" dirty="0"/>
            <a:t>Stationary, Permanent, &amp; Not Subject to Change</a:t>
          </a:r>
        </a:p>
        <a:p>
          <a:pPr lvl="0" algn="ctr" defTabSz="1955800">
            <a:lnSpc>
              <a:spcPct val="90000"/>
            </a:lnSpc>
            <a:spcBef>
              <a:spcPct val="0"/>
            </a:spcBef>
            <a:spcAft>
              <a:spcPct val="35000"/>
            </a:spcAft>
          </a:pPr>
          <a:r>
            <a:rPr lang="en-US" sz="4400" kern="1200" dirty="0"/>
            <a:t> </a:t>
          </a:r>
        </a:p>
      </dsp:txBody>
      <dsp:txXfrm rot="10800000">
        <a:off x="446156" y="2440954"/>
        <a:ext cx="3189712" cy="2891639"/>
      </dsp:txXfrm>
    </dsp:sp>
    <dsp:sp modelId="{E098D51B-9F21-4651-AED2-1418D1D0E724}">
      <dsp:nvSpPr>
        <dsp:cNvPr id="0" name=""/>
        <dsp:cNvSpPr/>
      </dsp:nvSpPr>
      <dsp:spPr>
        <a:xfrm>
          <a:off x="4019535" y="315328"/>
          <a:ext cx="3373210" cy="1790033"/>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14991A-A6AC-4545-B4FA-227408F21CF3}">
      <dsp:nvSpPr>
        <dsp:cNvPr id="0" name=""/>
        <dsp:cNvSpPr/>
      </dsp:nvSpPr>
      <dsp:spPr>
        <a:xfrm rot="10800000">
          <a:off x="4064938" y="2440954"/>
          <a:ext cx="3373210" cy="298338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kern="1200" dirty="0"/>
            <a:t>Regular?</a:t>
          </a:r>
        </a:p>
        <a:p>
          <a:pPr lvl="0" algn="ctr" defTabSz="1955800">
            <a:lnSpc>
              <a:spcPct val="90000"/>
            </a:lnSpc>
            <a:spcBef>
              <a:spcPct val="0"/>
            </a:spcBef>
            <a:spcAft>
              <a:spcPct val="35000"/>
            </a:spcAft>
          </a:pPr>
          <a:r>
            <a:rPr lang="en-US" sz="2800" kern="1200" dirty="0"/>
            <a:t>Used on a Regular Basis            (i.e. nightly) </a:t>
          </a:r>
        </a:p>
      </dsp:txBody>
      <dsp:txXfrm rot="10800000">
        <a:off x="4156687" y="2440954"/>
        <a:ext cx="3189712" cy="2891639"/>
      </dsp:txXfrm>
    </dsp:sp>
    <dsp:sp modelId="{BFCC2AB4-01C2-4B6A-91F6-23C26230AB76}">
      <dsp:nvSpPr>
        <dsp:cNvPr id="0" name=""/>
        <dsp:cNvSpPr/>
      </dsp:nvSpPr>
      <dsp:spPr>
        <a:xfrm>
          <a:off x="7847454" y="325460"/>
          <a:ext cx="3373210" cy="1790033"/>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6104E-6D9C-40FE-B84A-E5457C91C468}">
      <dsp:nvSpPr>
        <dsp:cNvPr id="0" name=""/>
        <dsp:cNvSpPr/>
      </dsp:nvSpPr>
      <dsp:spPr>
        <a:xfrm rot="10800000">
          <a:off x="7775469" y="2440954"/>
          <a:ext cx="3517178" cy="298338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lvl="0" algn="ctr" defTabSz="1955800">
            <a:lnSpc>
              <a:spcPct val="90000"/>
            </a:lnSpc>
            <a:spcBef>
              <a:spcPct val="0"/>
            </a:spcBef>
            <a:spcAft>
              <a:spcPct val="35000"/>
            </a:spcAft>
          </a:pPr>
          <a:r>
            <a:rPr lang="en-US" sz="4400" kern="1200" dirty="0"/>
            <a:t>Adequate?</a:t>
          </a:r>
        </a:p>
        <a:p>
          <a:pPr lvl="0" algn="ctr" defTabSz="1955800">
            <a:lnSpc>
              <a:spcPct val="90000"/>
            </a:lnSpc>
            <a:spcBef>
              <a:spcPct val="0"/>
            </a:spcBef>
            <a:spcAft>
              <a:spcPct val="35000"/>
            </a:spcAft>
          </a:pPr>
          <a:r>
            <a:rPr lang="en-US" sz="2800" kern="1200" dirty="0"/>
            <a:t>Sufficient for Both Physical &amp; Psychological Needs</a:t>
          </a:r>
        </a:p>
      </dsp:txBody>
      <dsp:txXfrm rot="10800000">
        <a:off x="7867218" y="2440954"/>
        <a:ext cx="3333680" cy="2891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2506A-2589-4769-9B0F-561BB35368B5}">
      <dsp:nvSpPr>
        <dsp:cNvPr id="0" name=""/>
        <dsp:cNvSpPr/>
      </dsp:nvSpPr>
      <dsp:spPr>
        <a:xfrm>
          <a:off x="13241" y="0"/>
          <a:ext cx="1587531" cy="524891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latin typeface="Arial" panose="020B0604020202020204"/>
            </a:rPr>
            <a:t>English</a:t>
          </a:r>
          <a:endParaRPr lang="en-US" sz="2200" b="1" kern="1200" dirty="0"/>
        </a:p>
      </dsp:txBody>
      <dsp:txXfrm>
        <a:off x="13241" y="0"/>
        <a:ext cx="1587531" cy="1574674"/>
      </dsp:txXfrm>
    </dsp:sp>
    <dsp:sp modelId="{41D6ACBB-A754-403E-B034-1415467014A0}">
      <dsp:nvSpPr>
        <dsp:cNvPr id="0" name=""/>
        <dsp:cNvSpPr/>
      </dsp:nvSpPr>
      <dsp:spPr>
        <a:xfrm>
          <a:off x="162771" y="1574674"/>
          <a:ext cx="1270025" cy="3411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a:rPr>
            <a:t>30 Credits </a:t>
          </a:r>
          <a:endParaRPr lang="en-US" sz="2400" kern="1200"/>
        </a:p>
      </dsp:txBody>
      <dsp:txXfrm>
        <a:off x="199969" y="1611872"/>
        <a:ext cx="1195629" cy="3337399"/>
      </dsp:txXfrm>
    </dsp:sp>
    <dsp:sp modelId="{F8021EDD-D2A5-4F88-9EE1-B8BB6F8035AC}">
      <dsp:nvSpPr>
        <dsp:cNvPr id="0" name=""/>
        <dsp:cNvSpPr/>
      </dsp:nvSpPr>
      <dsp:spPr>
        <a:xfrm>
          <a:off x="1710615" y="0"/>
          <a:ext cx="1587531" cy="524891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latin typeface="Arial" panose="020B0604020202020204"/>
            </a:rPr>
            <a:t>Math</a:t>
          </a:r>
          <a:endParaRPr lang="en-US" sz="2200" b="1" kern="1200" dirty="0"/>
        </a:p>
      </dsp:txBody>
      <dsp:txXfrm>
        <a:off x="1710615" y="0"/>
        <a:ext cx="1587531" cy="1574674"/>
      </dsp:txXfrm>
    </dsp:sp>
    <dsp:sp modelId="{B0D0638F-0F70-4A38-85CE-BC7C35EC5C0E}">
      <dsp:nvSpPr>
        <dsp:cNvPr id="0" name=""/>
        <dsp:cNvSpPr/>
      </dsp:nvSpPr>
      <dsp:spPr>
        <a:xfrm>
          <a:off x="1869368" y="1574674"/>
          <a:ext cx="1270025" cy="3411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a:rPr>
            <a:t> 20 Credits</a:t>
          </a:r>
          <a:endParaRPr lang="en-US" sz="2400" kern="1200"/>
        </a:p>
      </dsp:txBody>
      <dsp:txXfrm>
        <a:off x="1906566" y="1611872"/>
        <a:ext cx="1195629" cy="3337399"/>
      </dsp:txXfrm>
    </dsp:sp>
    <dsp:sp modelId="{147A23A5-3A6D-4563-AB18-6EFF348AC65A}">
      <dsp:nvSpPr>
        <dsp:cNvPr id="0" name=""/>
        <dsp:cNvSpPr/>
      </dsp:nvSpPr>
      <dsp:spPr>
        <a:xfrm>
          <a:off x="3417211" y="0"/>
          <a:ext cx="1587531" cy="524891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latin typeface="Arial" panose="020B0604020202020204"/>
            </a:rPr>
            <a:t>Science</a:t>
          </a:r>
          <a:endParaRPr lang="en-US" sz="2200" b="1" kern="1200" dirty="0"/>
        </a:p>
      </dsp:txBody>
      <dsp:txXfrm>
        <a:off x="3417211" y="0"/>
        <a:ext cx="1587531" cy="1574674"/>
      </dsp:txXfrm>
    </dsp:sp>
    <dsp:sp modelId="{4EAB1499-B76D-42CA-A7DB-B02A4A49480A}">
      <dsp:nvSpPr>
        <dsp:cNvPr id="0" name=""/>
        <dsp:cNvSpPr/>
      </dsp:nvSpPr>
      <dsp:spPr>
        <a:xfrm>
          <a:off x="3575964" y="1574674"/>
          <a:ext cx="1270025" cy="3411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a:rPr>
            <a:t>20 Credits</a:t>
          </a:r>
          <a:endParaRPr lang="en-US" sz="2400" kern="1200"/>
        </a:p>
      </dsp:txBody>
      <dsp:txXfrm>
        <a:off x="3613162" y="1611872"/>
        <a:ext cx="1195629" cy="3337399"/>
      </dsp:txXfrm>
    </dsp:sp>
    <dsp:sp modelId="{883C7B4A-5CAF-42C1-8B77-AF2A2D70BEF0}">
      <dsp:nvSpPr>
        <dsp:cNvPr id="0" name=""/>
        <dsp:cNvSpPr/>
      </dsp:nvSpPr>
      <dsp:spPr>
        <a:xfrm>
          <a:off x="5123808" y="0"/>
          <a:ext cx="1587531" cy="524891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latin typeface="Arial" panose="020B0604020202020204"/>
            </a:rPr>
            <a:t>Social Science</a:t>
          </a:r>
        </a:p>
      </dsp:txBody>
      <dsp:txXfrm>
        <a:off x="5123808" y="0"/>
        <a:ext cx="1587531" cy="1574674"/>
      </dsp:txXfrm>
    </dsp:sp>
    <dsp:sp modelId="{D07A4813-CB62-4484-8F3A-F20D43C304C7}">
      <dsp:nvSpPr>
        <dsp:cNvPr id="0" name=""/>
        <dsp:cNvSpPr/>
      </dsp:nvSpPr>
      <dsp:spPr>
        <a:xfrm>
          <a:off x="5282561" y="1574674"/>
          <a:ext cx="1270025" cy="3411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a:rPr>
            <a:t>30 Credits</a:t>
          </a:r>
        </a:p>
      </dsp:txBody>
      <dsp:txXfrm>
        <a:off x="5319759" y="1611872"/>
        <a:ext cx="1195629" cy="3337399"/>
      </dsp:txXfrm>
    </dsp:sp>
    <dsp:sp modelId="{D6BCD8CA-57EB-4AAE-A3A2-90E4AA26EC15}">
      <dsp:nvSpPr>
        <dsp:cNvPr id="0" name=""/>
        <dsp:cNvSpPr/>
      </dsp:nvSpPr>
      <dsp:spPr>
        <a:xfrm>
          <a:off x="6830405" y="0"/>
          <a:ext cx="1587531" cy="524891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VAPA, Foreign Language, or CTE</a:t>
          </a:r>
          <a:endParaRPr lang="en-US" sz="2200" b="1" kern="1200" dirty="0">
            <a:latin typeface="Arial" panose="020B0604020202020204"/>
          </a:endParaRPr>
        </a:p>
      </dsp:txBody>
      <dsp:txXfrm>
        <a:off x="6830405" y="0"/>
        <a:ext cx="1587531" cy="1574674"/>
      </dsp:txXfrm>
    </dsp:sp>
    <dsp:sp modelId="{64A25CFB-39F1-413B-9B86-F25EE78DF980}">
      <dsp:nvSpPr>
        <dsp:cNvPr id="0" name=""/>
        <dsp:cNvSpPr/>
      </dsp:nvSpPr>
      <dsp:spPr>
        <a:xfrm>
          <a:off x="6989158" y="1574674"/>
          <a:ext cx="1270025" cy="3411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a:rPr>
            <a:t>10 Credits</a:t>
          </a:r>
          <a:endParaRPr lang="en-US" sz="2400" kern="1200"/>
        </a:p>
      </dsp:txBody>
      <dsp:txXfrm>
        <a:off x="7026356" y="1611872"/>
        <a:ext cx="1195629" cy="3337399"/>
      </dsp:txXfrm>
    </dsp:sp>
    <dsp:sp modelId="{6551A0D1-C08C-420A-9403-C6A3DDBCA9CA}">
      <dsp:nvSpPr>
        <dsp:cNvPr id="0" name=""/>
        <dsp:cNvSpPr/>
      </dsp:nvSpPr>
      <dsp:spPr>
        <a:xfrm>
          <a:off x="8537001" y="0"/>
          <a:ext cx="1587531" cy="5248916"/>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latin typeface="Arial" panose="020B0604020202020204"/>
            </a:rPr>
            <a:t>PE</a:t>
          </a:r>
        </a:p>
      </dsp:txBody>
      <dsp:txXfrm>
        <a:off x="8537001" y="0"/>
        <a:ext cx="1587531" cy="1574674"/>
      </dsp:txXfrm>
    </dsp:sp>
    <dsp:sp modelId="{41B216B6-0EC1-451A-8873-ABBA3A452D60}">
      <dsp:nvSpPr>
        <dsp:cNvPr id="0" name=""/>
        <dsp:cNvSpPr/>
      </dsp:nvSpPr>
      <dsp:spPr>
        <a:xfrm>
          <a:off x="8695755" y="1574674"/>
          <a:ext cx="1270025" cy="3411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a:latin typeface="Arial" panose="020B0604020202020204"/>
            </a:rPr>
            <a:t>20 Credits</a:t>
          </a:r>
        </a:p>
      </dsp:txBody>
      <dsp:txXfrm>
        <a:off x="8732953" y="1611872"/>
        <a:ext cx="1195629" cy="333739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281E3-63F0-4AF4-8B70-868CCE48E448}" type="datetimeFigureOut">
              <a:rPr lang="en-US" smtClean="0"/>
              <a:t>5/18/2022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65091-6917-4B6D-B94B-6FEEBE7AD0DC}" type="slidenum">
              <a:rPr lang="en-US" smtClean="0"/>
              <a:t>‹#›</a:t>
            </a:fld>
            <a:endParaRPr lang="en-US"/>
          </a:p>
        </p:txBody>
      </p:sp>
    </p:spTree>
    <p:extLst>
      <p:ext uri="{BB962C8B-B14F-4D97-AF65-F5344CB8AC3E}">
        <p14:creationId xmlns:p14="http://schemas.microsoft.com/office/powerpoint/2010/main" val="398619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3097191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47:notes"/>
          <p:cNvSpPr>
            <a:spLocks noGrp="1" noRot="1" noChangeAspect="1"/>
          </p:cNvSpPr>
          <p:nvPr>
            <p:ph type="sldImg" idx="2"/>
          </p:nvPr>
        </p:nvSpPr>
        <p:spPr>
          <a:xfrm>
            <a:off x="406400" y="695325"/>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7" name="Google Shape;987;p47:notes"/>
          <p:cNvSpPr txBox="1">
            <a:spLocks noGrp="1"/>
          </p:cNvSpPr>
          <p:nvPr>
            <p:ph type="body" idx="1"/>
          </p:nvPr>
        </p:nvSpPr>
        <p:spPr>
          <a:xfrm>
            <a:off x="700088" y="4414838"/>
            <a:ext cx="5610225" cy="4184650"/>
          </a:xfrm>
          <a:prstGeom prst="rect">
            <a:avLst/>
          </a:prstGeom>
          <a:noFill/>
          <a:ln>
            <a:noFill/>
          </a:ln>
        </p:spPr>
        <p:txBody>
          <a:bodyPr spcFirstLastPara="1" wrap="square" lIns="92663" tIns="46319" rIns="92663" bIns="46319" anchor="t" anchorCtr="0">
            <a:noAutofit/>
          </a:bodyPr>
          <a:lstStyle/>
          <a:p>
            <a:pPr marL="0" indent="0"/>
            <a:r>
              <a:rPr lang="en-US" b="1" dirty="0"/>
              <a:t>Enrollment Strategies</a:t>
            </a:r>
            <a:endParaRPr dirty="0"/>
          </a:p>
          <a:p>
            <a:pPr marL="171428" indent="-171428">
              <a:buClr>
                <a:schemeClr val="dk1"/>
              </a:buClr>
              <a:buSzPts val="1200"/>
              <a:buFont typeface="Arial"/>
              <a:buChar char="•"/>
            </a:pPr>
            <a:r>
              <a:rPr lang="en-US" dirty="0"/>
              <a:t>Training</a:t>
            </a:r>
            <a:endParaRPr dirty="0"/>
          </a:p>
          <a:p>
            <a:pPr marL="171428" indent="-171428">
              <a:buClr>
                <a:schemeClr val="dk1"/>
              </a:buClr>
              <a:buSzPts val="1200"/>
              <a:buFont typeface="Arial"/>
              <a:buChar char="•"/>
            </a:pPr>
            <a:r>
              <a:rPr lang="en-US" dirty="0"/>
              <a:t>Review and revise local policies</a:t>
            </a:r>
            <a:endParaRPr dirty="0"/>
          </a:p>
          <a:p>
            <a:pPr marL="171428" indent="-171428">
              <a:buClr>
                <a:schemeClr val="dk1"/>
              </a:buClr>
              <a:buSzPts val="1200"/>
              <a:buFont typeface="Arial"/>
              <a:buChar char="•"/>
            </a:pPr>
            <a:r>
              <a:rPr lang="en-US" dirty="0"/>
              <a:t>Utilize affidavits to help with enrollment</a:t>
            </a:r>
            <a:endParaRPr dirty="0"/>
          </a:p>
          <a:p>
            <a:pPr marL="171428" indent="-171428">
              <a:buClr>
                <a:schemeClr val="dk1"/>
              </a:buClr>
              <a:buSzPts val="1200"/>
              <a:buFont typeface="Arial"/>
              <a:buChar char="•"/>
            </a:pPr>
            <a:r>
              <a:rPr lang="en-US" dirty="0"/>
              <a:t>Collaborate with local agencies if family goes to them first</a:t>
            </a:r>
            <a:endParaRPr dirty="0"/>
          </a:p>
          <a:p>
            <a:pPr marL="171428" indent="-171428">
              <a:buClr>
                <a:schemeClr val="dk1"/>
              </a:buClr>
              <a:buSzPts val="1200"/>
              <a:buFont typeface="Arial"/>
              <a:buChar char="•"/>
            </a:pPr>
            <a:r>
              <a:rPr lang="en-US" dirty="0"/>
              <a:t>Coordinate with clinics or mobile health vans to address immunizations</a:t>
            </a:r>
            <a:endParaRPr dirty="0"/>
          </a:p>
        </p:txBody>
      </p:sp>
    </p:spTree>
    <p:extLst>
      <p:ext uri="{BB962C8B-B14F-4D97-AF65-F5344CB8AC3E}">
        <p14:creationId xmlns:p14="http://schemas.microsoft.com/office/powerpoint/2010/main" val="4185831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8:notes"/>
          <p:cNvSpPr txBox="1">
            <a:spLocks noGrp="1"/>
          </p:cNvSpPr>
          <p:nvPr>
            <p:ph type="body" idx="1"/>
          </p:nvPr>
        </p:nvSpPr>
        <p:spPr>
          <a:xfrm>
            <a:off x="701040" y="4415791"/>
            <a:ext cx="5608320" cy="4183380"/>
          </a:xfrm>
          <a:prstGeom prst="rect">
            <a:avLst/>
          </a:prstGeom>
        </p:spPr>
        <p:txBody>
          <a:bodyPr spcFirstLastPara="1" wrap="square" lIns="92663" tIns="46319" rIns="92663" bIns="46319" anchor="t" anchorCtr="0">
            <a:noAutofit/>
          </a:bodyPr>
          <a:lstStyle/>
          <a:p>
            <a:pPr marL="0" indent="0"/>
            <a:endParaRPr dirty="0"/>
          </a:p>
        </p:txBody>
      </p:sp>
      <p:sp>
        <p:nvSpPr>
          <p:cNvPr id="996" name="Google Shape;996;p48:notes"/>
          <p:cNvSpPr>
            <a:spLocks noGrp="1" noRot="1" noChangeAspect="1"/>
          </p:cNvSpPr>
          <p:nvPr>
            <p:ph type="sldImg" idx="2"/>
          </p:nvPr>
        </p:nvSpPr>
        <p:spPr>
          <a:xfrm>
            <a:off x="406400" y="695325"/>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651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67:notes"/>
          <p:cNvSpPr txBox="1">
            <a:spLocks noGrp="1"/>
          </p:cNvSpPr>
          <p:nvPr>
            <p:ph type="body" idx="1"/>
          </p:nvPr>
        </p:nvSpPr>
        <p:spPr>
          <a:xfrm>
            <a:off x="701040" y="4415791"/>
            <a:ext cx="5608320" cy="4183380"/>
          </a:xfrm>
          <a:prstGeom prst="rect">
            <a:avLst/>
          </a:prstGeom>
        </p:spPr>
        <p:txBody>
          <a:bodyPr spcFirstLastPara="1" wrap="square" lIns="92663" tIns="46319" rIns="92663" bIns="46319" anchor="t" anchorCtr="0">
            <a:noAutofit/>
          </a:bodyPr>
          <a:lstStyle/>
          <a:p>
            <a:pPr marL="0" indent="0"/>
            <a:endParaRPr dirty="0"/>
          </a:p>
        </p:txBody>
      </p:sp>
      <p:sp>
        <p:nvSpPr>
          <p:cNvPr id="1257" name="Google Shape;1257;p67:notes"/>
          <p:cNvSpPr>
            <a:spLocks noGrp="1" noRot="1" noChangeAspect="1"/>
          </p:cNvSpPr>
          <p:nvPr>
            <p:ph type="sldImg" idx="2"/>
          </p:nvPr>
        </p:nvSpPr>
        <p:spPr>
          <a:xfrm>
            <a:off x="406400" y="695325"/>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814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56:notes"/>
          <p:cNvSpPr>
            <a:spLocks noGrp="1" noRot="1" noChangeAspect="1"/>
          </p:cNvSpPr>
          <p:nvPr>
            <p:ph type="sldImg" idx="2"/>
          </p:nvPr>
        </p:nvSpPr>
        <p:spPr>
          <a:xfrm>
            <a:off x="414338" y="682625"/>
            <a:ext cx="6086475" cy="3424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05" name="Google Shape;1205;p56:notes"/>
          <p:cNvSpPr txBox="1">
            <a:spLocks noGrp="1"/>
          </p:cNvSpPr>
          <p:nvPr>
            <p:ph type="body" idx="1"/>
          </p:nvPr>
        </p:nvSpPr>
        <p:spPr>
          <a:xfrm>
            <a:off x="701040" y="4415791"/>
            <a:ext cx="5608320" cy="4183380"/>
          </a:xfrm>
          <a:prstGeom prst="rect">
            <a:avLst/>
          </a:prstGeom>
          <a:noFill/>
          <a:ln>
            <a:noFill/>
          </a:ln>
        </p:spPr>
        <p:txBody>
          <a:bodyPr spcFirstLastPara="1" wrap="square" lIns="92663" tIns="46319" rIns="92663" bIns="46319" anchor="t" anchorCtr="0">
            <a:noAutofit/>
          </a:bodyPr>
          <a:lstStyle/>
          <a:p>
            <a:pPr marL="0" indent="0"/>
            <a:r>
              <a:rPr lang="en-US" b="0" u="none" dirty="0"/>
              <a:t>BOTH</a:t>
            </a:r>
          </a:p>
          <a:p>
            <a:pPr marL="0" indent="0"/>
            <a:r>
              <a:rPr lang="en-US" b="0" u="none" dirty="0"/>
              <a:t>KT start with first bullet</a:t>
            </a:r>
          </a:p>
          <a:p>
            <a:pPr marL="0" indent="0"/>
            <a:endParaRPr lang="en-US" b="1" u="sng" dirty="0"/>
          </a:p>
          <a:p>
            <a:pPr marL="0" indent="0"/>
            <a:r>
              <a:rPr lang="en-US" b="1" u="sng" dirty="0"/>
              <a:t>AB1806 </a:t>
            </a:r>
            <a:r>
              <a:rPr lang="en-US" dirty="0"/>
              <a:t>This bill will extend the following policies and procedures to students who are homeless that are currently afforded to foster youth:</a:t>
            </a:r>
            <a:endParaRPr dirty="0"/>
          </a:p>
          <a:p>
            <a:pPr marL="0" indent="0">
              <a:spcBef>
                <a:spcPts val="590"/>
              </a:spcBef>
              <a:buClr>
                <a:schemeClr val="dk1"/>
              </a:buClr>
              <a:buSzPts val="1200"/>
            </a:pPr>
            <a:r>
              <a:rPr lang="en-US" b="1" i="1" dirty="0"/>
              <a:t>Graduation requirements (AB 216) </a:t>
            </a:r>
            <a:endParaRPr dirty="0"/>
          </a:p>
          <a:p>
            <a:pPr marL="342857" indent="-342857">
              <a:buClr>
                <a:schemeClr val="dk1"/>
              </a:buClr>
              <a:buSzPts val="2400"/>
              <a:buFont typeface="Arial"/>
              <a:buChar char="•"/>
            </a:pPr>
            <a:r>
              <a:rPr lang="en-US" sz="2400" dirty="0"/>
              <a:t>Allows homeless students who enter a new high school after their second year or later to graduate if they complete state graduation requirements, </a:t>
            </a:r>
            <a:r>
              <a:rPr lang="en-US" sz="2200" u="sng" dirty="0"/>
              <a:t>unless</a:t>
            </a:r>
            <a:r>
              <a:rPr lang="en-US" sz="2200" dirty="0"/>
              <a:t> the district finds that the student is reasonably able to complete the additional coursework in time to graduate by the end of the student’s fourth year of high school. </a:t>
            </a:r>
            <a:endParaRPr dirty="0"/>
          </a:p>
          <a:p>
            <a:pPr marL="342857" indent="-342857">
              <a:buClr>
                <a:schemeClr val="dk1"/>
              </a:buClr>
              <a:buSzPts val="1200"/>
              <a:buFont typeface="Arial"/>
              <a:buChar char="•"/>
            </a:pPr>
            <a:r>
              <a:rPr lang="en-US" dirty="0"/>
              <a:t>Notification is required </a:t>
            </a:r>
            <a:r>
              <a:rPr lang="en-US" u="sng" dirty="0"/>
              <a:t>within 30 calendar days </a:t>
            </a:r>
            <a:r>
              <a:rPr lang="en-US" dirty="0"/>
              <a:t>of the date of entrance,</a:t>
            </a:r>
            <a:endParaRPr dirty="0"/>
          </a:p>
          <a:p>
            <a:pPr marL="342857" indent="-342857">
              <a:buClr>
                <a:schemeClr val="dk1"/>
              </a:buClr>
              <a:buSzPts val="1200"/>
              <a:buFont typeface="Arial"/>
              <a:buChar char="•"/>
            </a:pPr>
            <a:r>
              <a:rPr lang="en-US" dirty="0"/>
              <a:t>Notify re: how any of the requirements that are waived will affect the student’s ability to gain admission to a postsecondary institution </a:t>
            </a:r>
            <a:endParaRPr dirty="0"/>
          </a:p>
          <a:p>
            <a:pPr marL="342857" indent="-342857">
              <a:buClr>
                <a:schemeClr val="dk1"/>
              </a:buClr>
              <a:buSzPts val="1200"/>
              <a:buFont typeface="Arial"/>
              <a:buChar char="•"/>
            </a:pPr>
            <a:r>
              <a:rPr lang="en-US" dirty="0"/>
              <a:t>Provide information about transfer opportunities available through the California Community Colleges. </a:t>
            </a:r>
            <a:endParaRPr dirty="0"/>
          </a:p>
          <a:p>
            <a:pPr marL="342857" indent="-342857">
              <a:buClr>
                <a:schemeClr val="dk1"/>
              </a:buClr>
              <a:buSzPts val="1200"/>
              <a:buFont typeface="Arial"/>
              <a:buChar char="•"/>
            </a:pPr>
            <a:r>
              <a:rPr lang="en-US" dirty="0"/>
              <a:t>Exempt an eligible student at any time</a:t>
            </a:r>
            <a:endParaRPr dirty="0"/>
          </a:p>
          <a:p>
            <a:pPr marL="342857" indent="-342857">
              <a:buClr>
                <a:schemeClr val="dk1"/>
              </a:buClr>
              <a:buSzPts val="1200"/>
              <a:buFont typeface="Arial"/>
              <a:buChar char="•"/>
            </a:pPr>
            <a:r>
              <a:rPr lang="en-US" dirty="0"/>
              <a:t>Cannot revoke the exemption and Shall not require or request a student to transfer school in order to qualify for the exemption.</a:t>
            </a:r>
            <a:endParaRPr dirty="0"/>
          </a:p>
          <a:p>
            <a:pPr marL="0" indent="0">
              <a:buClr>
                <a:schemeClr val="dk1"/>
              </a:buClr>
              <a:buSzPts val="1200"/>
            </a:pPr>
            <a:r>
              <a:rPr lang="en-US" b="1" i="1" dirty="0"/>
              <a:t>Completed coursework (SB 578)– </a:t>
            </a:r>
            <a:r>
              <a:rPr lang="en-US" dirty="0"/>
              <a:t>allow partial credits </a:t>
            </a:r>
            <a:endParaRPr dirty="0"/>
          </a:p>
          <a:p>
            <a:pPr marL="0" indent="0">
              <a:buClr>
                <a:schemeClr val="dk1"/>
              </a:buClr>
              <a:buSzPts val="1200"/>
            </a:pPr>
            <a:r>
              <a:rPr lang="en-US" b="1" dirty="0"/>
              <a:t>E</a:t>
            </a:r>
            <a:r>
              <a:rPr lang="en-US" b="1" i="1" dirty="0"/>
              <a:t>xpulsion (AB 1909</a:t>
            </a:r>
            <a:r>
              <a:rPr lang="en-US" i="1" dirty="0"/>
              <a:t>)</a:t>
            </a:r>
            <a:r>
              <a:rPr lang="en-US" dirty="0"/>
              <a:t>- notification to liaison</a:t>
            </a:r>
            <a:endParaRPr dirty="0"/>
          </a:p>
          <a:p>
            <a:pPr marL="0" indent="0">
              <a:buClr>
                <a:schemeClr val="dk1"/>
              </a:buClr>
              <a:buSzPts val="1200"/>
            </a:pPr>
            <a:r>
              <a:rPr lang="en-US" b="1" u="sng" dirty="0"/>
              <a:t>AB 1166</a:t>
            </a:r>
            <a:r>
              <a:rPr lang="en-US" dirty="0"/>
              <a:t>: </a:t>
            </a:r>
            <a:r>
              <a:rPr lang="en-US" sz="2400" b="1" dirty="0">
                <a:latin typeface="Nunito"/>
                <a:ea typeface="Nunito"/>
                <a:cs typeface="Nunito"/>
                <a:sym typeface="Nunito"/>
              </a:rPr>
              <a:t>If district fails to provide that notification within 30 days, the homeless student may still qualify even if </a:t>
            </a:r>
            <a:endParaRPr dirty="0"/>
          </a:p>
          <a:p>
            <a:pPr marL="744445" lvl="1" indent="-287302">
              <a:spcBef>
                <a:spcPts val="600"/>
              </a:spcBef>
              <a:buClr>
                <a:schemeClr val="dk1"/>
              </a:buClr>
              <a:buSzPts val="2400"/>
              <a:buFont typeface="Courier New"/>
              <a:buChar char="o"/>
            </a:pPr>
            <a:r>
              <a:rPr lang="en-US" sz="2400" b="1" dirty="0">
                <a:latin typeface="Nunito"/>
                <a:ea typeface="Nunito"/>
                <a:cs typeface="Nunito"/>
                <a:sym typeface="Nunito"/>
              </a:rPr>
              <a:t>notification is received after the termination of the court’s jurisdiction over the pupil or…</a:t>
            </a:r>
            <a:endParaRPr dirty="0"/>
          </a:p>
          <a:p>
            <a:pPr marL="744445" lvl="1" indent="-287302">
              <a:spcBef>
                <a:spcPts val="600"/>
              </a:spcBef>
              <a:buClr>
                <a:schemeClr val="dk1"/>
              </a:buClr>
              <a:buSzPts val="2400"/>
              <a:buFont typeface="Courier New"/>
              <a:buChar char="o"/>
            </a:pPr>
            <a:r>
              <a:rPr lang="en-US" sz="2400" b="1" dirty="0">
                <a:latin typeface="Nunito"/>
                <a:ea typeface="Nunito"/>
                <a:cs typeface="Nunito"/>
                <a:sym typeface="Nunito"/>
              </a:rPr>
              <a:t>after the pupil is no longer homeless</a:t>
            </a:r>
            <a:endParaRPr dirty="0"/>
          </a:p>
          <a:p>
            <a:pPr marL="800000" lvl="1" indent="-342857">
              <a:spcBef>
                <a:spcPts val="600"/>
              </a:spcBef>
              <a:buClr>
                <a:schemeClr val="dk1"/>
              </a:buClr>
              <a:buSzPts val="2400"/>
              <a:buFont typeface="Noto Sans Symbols"/>
              <a:buChar char="➢"/>
            </a:pPr>
            <a:r>
              <a:rPr lang="en-US" sz="2400" b="1" i="1" dirty="0">
                <a:latin typeface="Nunito"/>
                <a:ea typeface="Nunito"/>
                <a:cs typeface="Nunito"/>
                <a:sym typeface="Nunito"/>
              </a:rPr>
              <a:t>If a homeless youth is exempted from local graduation requirements the exemption continues to apply:</a:t>
            </a:r>
            <a:endParaRPr dirty="0"/>
          </a:p>
          <a:p>
            <a:pPr marL="739682" lvl="1" indent="-282540">
              <a:spcBef>
                <a:spcPts val="600"/>
              </a:spcBef>
              <a:buClr>
                <a:schemeClr val="dk1"/>
              </a:buClr>
              <a:buSzPts val="2400"/>
              <a:buFont typeface="Courier New"/>
              <a:buChar char="o"/>
            </a:pPr>
            <a:r>
              <a:rPr lang="en-US" sz="2400" b="1" dirty="0">
                <a:latin typeface="Nunito"/>
                <a:ea typeface="Nunito"/>
                <a:cs typeface="Nunito"/>
                <a:sym typeface="Nunito"/>
              </a:rPr>
              <a:t>after the pupil is no longer a homeless child or youth while he or she is enrolled in school or…</a:t>
            </a:r>
            <a:endParaRPr dirty="0"/>
          </a:p>
          <a:p>
            <a:pPr marL="739682" lvl="1" indent="-282540">
              <a:spcBef>
                <a:spcPts val="600"/>
              </a:spcBef>
              <a:buClr>
                <a:schemeClr val="dk1"/>
              </a:buClr>
              <a:buSzPts val="2400"/>
              <a:buFont typeface="Courier New"/>
              <a:buChar char="o"/>
            </a:pPr>
            <a:r>
              <a:rPr lang="en-US" sz="2400" b="1" dirty="0">
                <a:latin typeface="Nunito"/>
                <a:ea typeface="Nunito"/>
                <a:cs typeface="Nunito"/>
                <a:sym typeface="Nunito"/>
              </a:rPr>
              <a:t>if the pupil transfers to another school or school district. </a:t>
            </a:r>
            <a:endParaRPr dirty="0"/>
          </a:p>
          <a:p>
            <a:pPr marL="0" indent="0">
              <a:spcBef>
                <a:spcPts val="600"/>
              </a:spcBef>
            </a:pPr>
            <a:endParaRPr dirty="0"/>
          </a:p>
          <a:p>
            <a:pPr marL="0" indent="0"/>
            <a:endParaRPr dirty="0"/>
          </a:p>
        </p:txBody>
      </p:sp>
      <p:sp>
        <p:nvSpPr>
          <p:cNvPr id="1206" name="Google Shape;1206;p56:notes"/>
          <p:cNvSpPr txBox="1">
            <a:spLocks noGrp="1"/>
          </p:cNvSpPr>
          <p:nvPr>
            <p:ph type="sldNum" idx="12"/>
          </p:nvPr>
        </p:nvSpPr>
        <p:spPr>
          <a:xfrm>
            <a:off x="3970941" y="8829967"/>
            <a:ext cx="3037840" cy="464820"/>
          </a:xfrm>
          <a:prstGeom prst="rect">
            <a:avLst/>
          </a:prstGeom>
          <a:noFill/>
          <a:ln>
            <a:noFill/>
          </a:ln>
        </p:spPr>
        <p:txBody>
          <a:bodyPr spcFirstLastPara="1" wrap="square" lIns="92663" tIns="46319" rIns="92663" bIns="46319" anchor="b" anchorCtr="0">
            <a:noAutofit/>
          </a:bodyPr>
          <a:lstStyle/>
          <a:p>
            <a:pPr algn="r"/>
            <a:fld id="{00000000-1234-1234-1234-123412341234}" type="slidenum">
              <a:rPr lang="en-US" sz="1200">
                <a:solidFill>
                  <a:schemeClr val="dk1"/>
                </a:solidFill>
                <a:latin typeface="Arial"/>
                <a:ea typeface="Arial"/>
                <a:cs typeface="Arial"/>
                <a:sym typeface="Arial"/>
              </a:rPr>
              <a:pPr algn="r"/>
              <a:t>19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183178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spcAft>
                <a:spcPct val="0"/>
              </a:spcAft>
            </a:pPr>
            <a:r>
              <a:rPr lang="en-US" dirty="0"/>
              <a:t>The State requires students to complete </a:t>
            </a:r>
            <a:r>
              <a:rPr lang="en-US" b="1" dirty="0"/>
              <a:t>130 credits </a:t>
            </a:r>
            <a:r>
              <a:rPr lang="en-US" dirty="0"/>
              <a:t>in specific core courses:</a:t>
            </a:r>
          </a:p>
          <a:p>
            <a:pPr marL="628650" lvl="1" indent="-171450">
              <a:lnSpc>
                <a:spcPct val="90000"/>
              </a:lnSpc>
              <a:spcBef>
                <a:spcPts val="500"/>
              </a:spcBef>
              <a:spcAft>
                <a:spcPct val="0"/>
              </a:spcAft>
              <a:buFont typeface="Arial,Sans-Serif"/>
              <a:buChar char="•"/>
            </a:pPr>
            <a:r>
              <a:rPr lang="en-US" b="1" dirty="0"/>
              <a:t>3 years </a:t>
            </a:r>
            <a:r>
              <a:rPr lang="en-US" dirty="0"/>
              <a:t>in English (can include 1 year of ELD if adopted by board)</a:t>
            </a:r>
          </a:p>
          <a:p>
            <a:pPr marL="628650" lvl="1" indent="-171450">
              <a:lnSpc>
                <a:spcPct val="90000"/>
              </a:lnSpc>
              <a:spcBef>
                <a:spcPts val="500"/>
              </a:spcBef>
              <a:spcAft>
                <a:spcPct val="0"/>
              </a:spcAft>
              <a:buFont typeface="Arial,Sans-Serif"/>
              <a:buChar char="•"/>
            </a:pPr>
            <a:r>
              <a:rPr lang="en-US" b="1" dirty="0"/>
              <a:t>2 years </a:t>
            </a:r>
            <a:r>
              <a:rPr lang="en-US" dirty="0"/>
              <a:t>in Mathematics (INCLUDEs ALGREBRA 1)</a:t>
            </a:r>
          </a:p>
          <a:p>
            <a:pPr marL="628650" lvl="1" indent="-171450">
              <a:lnSpc>
                <a:spcPct val="90000"/>
              </a:lnSpc>
              <a:spcBef>
                <a:spcPts val="500"/>
              </a:spcBef>
              <a:spcAft>
                <a:spcPct val="0"/>
              </a:spcAft>
              <a:buFont typeface="Arial,Sans-Serif"/>
              <a:buChar char="•"/>
            </a:pPr>
            <a:r>
              <a:rPr lang="en-US" b="1" dirty="0"/>
              <a:t>2 years </a:t>
            </a:r>
            <a:r>
              <a:rPr lang="en-US" dirty="0"/>
              <a:t>in Science (including Biological and Physical Sciences)</a:t>
            </a:r>
          </a:p>
          <a:p>
            <a:pPr marL="628650" lvl="1" indent="-171450">
              <a:lnSpc>
                <a:spcPct val="90000"/>
              </a:lnSpc>
              <a:spcBef>
                <a:spcPts val="500"/>
              </a:spcBef>
              <a:spcAft>
                <a:spcPct val="0"/>
              </a:spcAft>
              <a:buFont typeface="Arial,Sans-Serif"/>
              <a:buChar char="•"/>
            </a:pPr>
            <a:r>
              <a:rPr lang="en-US" b="1" dirty="0"/>
              <a:t>3 years </a:t>
            </a:r>
            <a:r>
              <a:rPr lang="en-US" dirty="0"/>
              <a:t>in Social Studies (including U.S. History, World History, American Government, and Civics/ Economics)</a:t>
            </a:r>
          </a:p>
          <a:p>
            <a:pPr marL="628650" lvl="1" indent="-171450">
              <a:lnSpc>
                <a:spcPct val="90000"/>
              </a:lnSpc>
              <a:spcBef>
                <a:spcPts val="500"/>
              </a:spcBef>
              <a:spcAft>
                <a:spcPct val="0"/>
              </a:spcAft>
              <a:buFont typeface="Arial,Sans-Serif"/>
              <a:buChar char="•"/>
            </a:pPr>
            <a:r>
              <a:rPr lang="en-US" b="1" dirty="0"/>
              <a:t>1 year </a:t>
            </a:r>
            <a:r>
              <a:rPr lang="en-US" dirty="0"/>
              <a:t>in Visual or Performing Arts, Foreign Language, or Career Technical Education (CTE courses if adopted by board)</a:t>
            </a:r>
          </a:p>
          <a:p>
            <a:pPr marL="628650" lvl="1" indent="-171450">
              <a:lnSpc>
                <a:spcPct val="90000"/>
              </a:lnSpc>
              <a:spcBef>
                <a:spcPts val="500"/>
              </a:spcBef>
              <a:spcAft>
                <a:spcPct val="0"/>
              </a:spcAft>
              <a:buFont typeface="Arial,Sans-Serif"/>
              <a:buChar char="•"/>
            </a:pPr>
            <a:r>
              <a:rPr lang="en-US" b="1" dirty="0"/>
              <a:t>2 years </a:t>
            </a:r>
            <a:r>
              <a:rPr lang="en-US" dirty="0"/>
              <a:t>in PE (unless the pupil has been exempted)</a:t>
            </a:r>
          </a:p>
          <a:p>
            <a:pPr marL="171450" indent="-171450">
              <a:lnSpc>
                <a:spcPct val="90000"/>
              </a:lnSpc>
              <a:spcBef>
                <a:spcPts val="1000"/>
              </a:spcBef>
              <a:spcAft>
                <a:spcPct val="0"/>
              </a:spcAft>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44DF3E5E-FE36-4E49-8FEB-589F53102EB8}" type="slidenum">
              <a:rPr lang="en-US" smtClean="0"/>
              <a:t>20</a:t>
            </a:fld>
            <a:endParaRPr lang="en-US"/>
          </a:p>
        </p:txBody>
      </p:sp>
    </p:spTree>
    <p:extLst>
      <p:ext uri="{BB962C8B-B14F-4D97-AF65-F5344CB8AC3E}">
        <p14:creationId xmlns:p14="http://schemas.microsoft.com/office/powerpoint/2010/main" val="1794430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73:notes"/>
          <p:cNvSpPr>
            <a:spLocks noGrp="1" noRot="1" noChangeAspect="1"/>
          </p:cNvSpPr>
          <p:nvPr>
            <p:ph type="sldImg" idx="2"/>
          </p:nvPr>
        </p:nvSpPr>
        <p:spPr>
          <a:xfrm>
            <a:off x="406400" y="695325"/>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0" name="Google Shape;1300;p73:notes"/>
          <p:cNvSpPr txBox="1">
            <a:spLocks noGrp="1"/>
          </p:cNvSpPr>
          <p:nvPr>
            <p:ph type="body" idx="1"/>
          </p:nvPr>
        </p:nvSpPr>
        <p:spPr>
          <a:xfrm>
            <a:off x="701040" y="4415791"/>
            <a:ext cx="5608320" cy="4183380"/>
          </a:xfrm>
          <a:prstGeom prst="rect">
            <a:avLst/>
          </a:prstGeom>
          <a:noFill/>
          <a:ln>
            <a:noFill/>
          </a:ln>
        </p:spPr>
        <p:txBody>
          <a:bodyPr spcFirstLastPara="1" wrap="square" lIns="92663" tIns="46319" rIns="92663" bIns="46319" anchor="t" anchorCtr="0">
            <a:noAutofit/>
          </a:bodyPr>
          <a:lstStyle/>
          <a:p>
            <a:pPr marL="0" indent="0"/>
            <a:r>
              <a:rPr lang="en-US" dirty="0">
                <a:latin typeface="Garamond"/>
                <a:ea typeface="Garamond"/>
                <a:cs typeface="Garamond"/>
                <a:sym typeface="Garamond"/>
              </a:rPr>
              <a:t>If a dispute arises regarding school selection or enrollment, the school must immediately enroll the student pending the resolution of the dispute. </a:t>
            </a:r>
            <a:endParaRPr dirty="0"/>
          </a:p>
          <a:p>
            <a:pPr marL="0" indent="0"/>
            <a:r>
              <a:rPr lang="en-US" dirty="0">
                <a:latin typeface="Garamond"/>
                <a:ea typeface="Garamond"/>
                <a:cs typeface="Garamond"/>
                <a:sym typeface="Garamond"/>
              </a:rPr>
              <a:t>The LEA must provide the parent with a written explanation of the enrollment decision as well as information regarding the LEA’s appeal process per policy.</a:t>
            </a:r>
            <a:endParaRPr dirty="0"/>
          </a:p>
          <a:p>
            <a:pPr marL="0" indent="0"/>
            <a:r>
              <a:rPr lang="en-US" dirty="0">
                <a:latin typeface="Garamond"/>
                <a:ea typeface="Garamond"/>
                <a:cs typeface="Garamond"/>
                <a:sym typeface="Garamond"/>
              </a:rPr>
              <a:t>The policy must include information to appeal to the county and the state.</a:t>
            </a:r>
            <a:endParaRPr dirty="0"/>
          </a:p>
          <a:p>
            <a:pPr marL="0" indent="0"/>
            <a:r>
              <a:rPr lang="en-US" dirty="0">
                <a:latin typeface="Garamond"/>
                <a:ea typeface="Garamond"/>
                <a:cs typeface="Garamond"/>
                <a:sym typeface="Garamond"/>
              </a:rPr>
              <a:t>For Foster Youth (AB 1933)</a:t>
            </a:r>
            <a:endParaRPr dirty="0"/>
          </a:p>
          <a:p>
            <a:pPr marL="0" indent="0"/>
            <a:r>
              <a:rPr lang="en-US" dirty="0">
                <a:latin typeface="Garamond"/>
                <a:ea typeface="Garamond"/>
                <a:cs typeface="Garamond"/>
                <a:sym typeface="Garamond"/>
              </a:rPr>
              <a:t>Remain in school of origin until resolved</a:t>
            </a:r>
            <a:endParaRPr dirty="0"/>
          </a:p>
          <a:p>
            <a:pPr marL="0" indent="0"/>
            <a:r>
              <a:rPr lang="en-US" dirty="0">
                <a:latin typeface="Garamond"/>
                <a:ea typeface="Garamond"/>
                <a:cs typeface="Garamond"/>
                <a:sym typeface="Garamond"/>
              </a:rPr>
              <a:t>Liaisons – advisory role in placement decisions and determinations</a:t>
            </a:r>
            <a:endParaRPr dirty="0"/>
          </a:p>
          <a:p>
            <a:pPr marL="0" indent="0"/>
            <a:r>
              <a:rPr lang="en-US" dirty="0">
                <a:latin typeface="Garamond"/>
                <a:ea typeface="Garamond"/>
                <a:cs typeface="Garamond"/>
                <a:sym typeface="Garamond"/>
              </a:rPr>
              <a:t>Education rights holder has decision making authority</a:t>
            </a:r>
            <a:endParaRPr dirty="0"/>
          </a:p>
          <a:p>
            <a:pPr marL="0" indent="0"/>
            <a:endParaRPr dirty="0">
              <a:latin typeface="Garamond"/>
              <a:ea typeface="Garamond"/>
              <a:cs typeface="Garamond"/>
              <a:sym typeface="Garamond"/>
            </a:endParaRPr>
          </a:p>
        </p:txBody>
      </p:sp>
      <p:sp>
        <p:nvSpPr>
          <p:cNvPr id="1301" name="Google Shape;1301;p73:notes"/>
          <p:cNvSpPr txBox="1">
            <a:spLocks noGrp="1"/>
          </p:cNvSpPr>
          <p:nvPr>
            <p:ph type="sldNum" idx="12"/>
          </p:nvPr>
        </p:nvSpPr>
        <p:spPr>
          <a:xfrm>
            <a:off x="3970941" y="8829967"/>
            <a:ext cx="3037840" cy="464820"/>
          </a:xfrm>
          <a:prstGeom prst="rect">
            <a:avLst/>
          </a:prstGeom>
          <a:noFill/>
          <a:ln>
            <a:noFill/>
          </a:ln>
        </p:spPr>
        <p:txBody>
          <a:bodyPr spcFirstLastPara="1" wrap="square" lIns="92663" tIns="46319" rIns="92663" bIns="46319" anchor="b" anchorCtr="0">
            <a:noAutofit/>
          </a:bodyPr>
          <a:lstStyle/>
          <a:p>
            <a:pPr algn="r"/>
            <a:fld id="{00000000-1234-1234-1234-123412341234}" type="slidenum">
              <a:rPr lang="en-US" sz="1200">
                <a:solidFill>
                  <a:schemeClr val="dk1"/>
                </a:solidFill>
                <a:latin typeface="Garamond"/>
                <a:ea typeface="Garamond"/>
                <a:cs typeface="Garamond"/>
                <a:sym typeface="Garamond"/>
              </a:rPr>
              <a:pPr algn="r"/>
              <a:t>21</a:t>
            </a:fld>
            <a:endParaRPr sz="1200" dirty="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858473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www.pgpf.org</a:t>
            </a:r>
            <a:r>
              <a:rPr lang="en-US" dirty="0"/>
              <a:t>/blog/2019/10/income-and-wealth-in-the-united-states-an-overview-of-data</a:t>
            </a:r>
          </a:p>
        </p:txBody>
      </p:sp>
      <p:sp>
        <p:nvSpPr>
          <p:cNvPr id="4" name="Slide Number Placeholder 3"/>
          <p:cNvSpPr>
            <a:spLocks noGrp="1"/>
          </p:cNvSpPr>
          <p:nvPr>
            <p:ph type="sldNum" sz="quarter" idx="5"/>
          </p:nvPr>
        </p:nvSpPr>
        <p:spPr/>
        <p:txBody>
          <a:bodyPr/>
          <a:lstStyle/>
          <a:p>
            <a:fld id="{B26EBA20-EB82-42BC-9D2B-1F28BE1BE564}" type="slidenum">
              <a:rPr lang="en-US" smtClean="0"/>
              <a:t>29</a:t>
            </a:fld>
            <a:endParaRPr lang="en-US"/>
          </a:p>
        </p:txBody>
      </p:sp>
    </p:spTree>
    <p:extLst>
      <p:ext uri="{BB962C8B-B14F-4D97-AF65-F5344CB8AC3E}">
        <p14:creationId xmlns:p14="http://schemas.microsoft.com/office/powerpoint/2010/main" val="905366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0904D-83E1-4A9C-A61F-F74460073E15}" type="slidenum">
              <a:rPr kumimoji="0" lang="en-US" sz="1200" b="0" i="0" u="none" strike="noStrike" kern="1200" cap="none" spc="0" normalizeH="0" baseline="0" noProof="0" smtClean="0">
                <a:ln>
                  <a:noFill/>
                </a:ln>
                <a:solidFill>
                  <a:srgbClr val="514843"/>
                </a:solidFill>
                <a:effectLst/>
                <a:uLnTx/>
                <a:uFillTx/>
                <a:latin typeface="Euphem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514843"/>
              </a:solidFill>
              <a:effectLst/>
              <a:uLnTx/>
              <a:uFillTx/>
              <a:latin typeface="Euphemia"/>
              <a:ea typeface="+mn-ea"/>
              <a:cs typeface="+mn-cs"/>
            </a:endParaRPr>
          </a:p>
        </p:txBody>
      </p:sp>
    </p:spTree>
    <p:extLst>
      <p:ext uri="{BB962C8B-B14F-4D97-AF65-F5344CB8AC3E}">
        <p14:creationId xmlns:p14="http://schemas.microsoft.com/office/powerpoint/2010/main" val="93543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Jennifer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0E4CB6C2-065A-6340-BCEF-07548C139AC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08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Leeane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90D74-E123-4435-A446-A3CFE74BB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04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e688b24b1a_6_5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3" name="Google Shape;1343;ge688b24b1a_6_50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75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Leeane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90D74-E123-4435-A446-A3CFE74BB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101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03:notes"/>
          <p:cNvSpPr txBox="1">
            <a:spLocks noGrp="1"/>
          </p:cNvSpPr>
          <p:nvPr>
            <p:ph type="body" idx="1"/>
          </p:nvPr>
        </p:nvSpPr>
        <p:spPr>
          <a:xfrm>
            <a:off x="701040" y="4415791"/>
            <a:ext cx="5608320" cy="4183380"/>
          </a:xfrm>
          <a:prstGeom prst="rect">
            <a:avLst/>
          </a:prstGeom>
        </p:spPr>
        <p:txBody>
          <a:bodyPr spcFirstLastPara="1" wrap="square" lIns="92663" tIns="46319" rIns="92663" bIns="46319" anchor="t" anchorCtr="0">
            <a:noAutofit/>
          </a:bodyPr>
          <a:lstStyle/>
          <a:p>
            <a:pPr marL="0" indent="0"/>
            <a:r>
              <a:rPr lang="en-US" dirty="0"/>
              <a:t>KT</a:t>
            </a:r>
            <a:endParaRPr dirty="0"/>
          </a:p>
        </p:txBody>
      </p:sp>
      <p:sp>
        <p:nvSpPr>
          <p:cNvPr id="1603" name="Google Shape;1603;p103:notes"/>
          <p:cNvSpPr>
            <a:spLocks noGrp="1" noRot="1" noChangeAspect="1"/>
          </p:cNvSpPr>
          <p:nvPr>
            <p:ph type="sldImg" idx="2"/>
          </p:nvPr>
        </p:nvSpPr>
        <p:spPr>
          <a:xfrm>
            <a:off x="406400" y="695325"/>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3938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7:notes"/>
          <p:cNvSpPr txBox="1">
            <a:spLocks noGrp="1"/>
          </p:cNvSpPr>
          <p:nvPr>
            <p:ph type="body" idx="1"/>
          </p:nvPr>
        </p:nvSpPr>
        <p:spPr>
          <a:xfrm>
            <a:off x="929640" y="3329941"/>
            <a:ext cx="7437120" cy="3154680"/>
          </a:xfrm>
          <a:prstGeom prst="rect">
            <a:avLst/>
          </a:prstGeom>
        </p:spPr>
        <p:txBody>
          <a:bodyPr spcFirstLastPara="1" wrap="square" lIns="92663" tIns="46319" rIns="92663" bIns="46319" anchor="t" anchorCtr="0">
            <a:noAutofit/>
          </a:bodyPr>
          <a:lstStyle/>
          <a:p>
            <a:pPr marL="0" indent="0"/>
            <a:endParaRPr/>
          </a:p>
        </p:txBody>
      </p:sp>
      <p:sp>
        <p:nvSpPr>
          <p:cNvPr id="711" name="Google Shape;711;p27:notes"/>
          <p:cNvSpPr>
            <a:spLocks noGrp="1" noRot="1" noChangeAspect="1"/>
          </p:cNvSpPr>
          <p:nvPr>
            <p:ph type="sldImg" idx="2"/>
          </p:nvPr>
        </p:nvSpPr>
        <p:spPr>
          <a:xfrm>
            <a:off x="2311400" y="523875"/>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162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D4CE5BD2-E781-444A-8ED3-2A0B6681D18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730270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JK</a:t>
            </a:r>
          </a:p>
        </p:txBody>
      </p:sp>
      <p:sp>
        <p:nvSpPr>
          <p:cNvPr id="4" name="Slide Number Placeholder 3"/>
          <p:cNvSpPr>
            <a:spLocks noGrp="1"/>
          </p:cNvSpPr>
          <p:nvPr>
            <p:ph type="sldNum" sz="quarter" idx="5"/>
          </p:nvPr>
        </p:nvSpPr>
        <p:spPr/>
        <p:txBody>
          <a:bodyPr/>
          <a:lstStyle/>
          <a:p>
            <a:fld id="{D4CE5BD2-E781-444A-8ED3-2A0B6681D180}" type="slidenum">
              <a:rPr lang="en-US" smtClean="0"/>
              <a:t>10</a:t>
            </a:fld>
            <a:endParaRPr lang="en-US"/>
          </a:p>
        </p:txBody>
      </p:sp>
    </p:spTree>
    <p:extLst>
      <p:ext uri="{BB962C8B-B14F-4D97-AF65-F5344CB8AC3E}">
        <p14:creationId xmlns:p14="http://schemas.microsoft.com/office/powerpoint/2010/main" val="312457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fe83d62fe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fe83d62fe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129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NCHE has a poster than can be downloaded or ordered from our website under the products and resources menu. (https://nchehelpline.org/)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D5C77-6810-48A7-BEB5-8DC1EECC82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66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D5C77-6810-48A7-BEB5-8DC1EECC82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4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50:notes"/>
          <p:cNvSpPr>
            <a:spLocks noGrp="1" noRot="1" noChangeAspect="1"/>
          </p:cNvSpPr>
          <p:nvPr>
            <p:ph type="sldImg" idx="2"/>
          </p:nvPr>
        </p:nvSpPr>
        <p:spPr>
          <a:xfrm>
            <a:off x="412750" y="684213"/>
            <a:ext cx="6088063"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7" name="Google Shape;1017;p50:notes"/>
          <p:cNvSpPr txBox="1">
            <a:spLocks noGrp="1"/>
          </p:cNvSpPr>
          <p:nvPr>
            <p:ph type="body" idx="1"/>
          </p:nvPr>
        </p:nvSpPr>
        <p:spPr>
          <a:xfrm>
            <a:off x="701040" y="4415791"/>
            <a:ext cx="5608320" cy="4183380"/>
          </a:xfrm>
          <a:prstGeom prst="rect">
            <a:avLst/>
          </a:prstGeom>
          <a:noFill/>
          <a:ln>
            <a:noFill/>
          </a:ln>
        </p:spPr>
        <p:txBody>
          <a:bodyPr spcFirstLastPara="1" wrap="square" lIns="92663" tIns="46319" rIns="92663" bIns="46319" anchor="t" anchorCtr="0">
            <a:noAutofit/>
          </a:bodyPr>
          <a:lstStyle/>
          <a:p>
            <a:pPr marL="0" indent="0"/>
            <a:r>
              <a:rPr lang="en-US" b="1" dirty="0">
                <a:latin typeface="Garamond"/>
                <a:ea typeface="Garamond"/>
                <a:cs typeface="Garamond"/>
                <a:sym typeface="Garamond"/>
              </a:rPr>
              <a:t>ESSA </a:t>
            </a:r>
            <a:r>
              <a:rPr lang="en-US" dirty="0">
                <a:latin typeface="Garamond"/>
                <a:ea typeface="Garamond"/>
                <a:cs typeface="Garamond"/>
                <a:sym typeface="Garamond"/>
              </a:rPr>
              <a:t>enhances school stability with the presumption that school of origin is in the students best interest unless factors show otherwise </a:t>
            </a:r>
            <a:endParaRPr dirty="0"/>
          </a:p>
          <a:p>
            <a:pPr marL="0" indent="0"/>
            <a:endParaRPr dirty="0">
              <a:latin typeface="Garamond"/>
              <a:ea typeface="Garamond"/>
              <a:cs typeface="Garamond"/>
              <a:sym typeface="Garamond"/>
            </a:endParaRPr>
          </a:p>
        </p:txBody>
      </p:sp>
      <p:sp>
        <p:nvSpPr>
          <p:cNvPr id="1018" name="Google Shape;1018;p50:notes"/>
          <p:cNvSpPr txBox="1">
            <a:spLocks noGrp="1"/>
          </p:cNvSpPr>
          <p:nvPr>
            <p:ph type="sldNum" idx="12"/>
          </p:nvPr>
        </p:nvSpPr>
        <p:spPr>
          <a:xfrm>
            <a:off x="3970941" y="8829967"/>
            <a:ext cx="3037840" cy="464820"/>
          </a:xfrm>
          <a:prstGeom prst="rect">
            <a:avLst/>
          </a:prstGeom>
          <a:noFill/>
          <a:ln>
            <a:noFill/>
          </a:ln>
        </p:spPr>
        <p:txBody>
          <a:bodyPr spcFirstLastPara="1" wrap="square" lIns="92663" tIns="46319" rIns="92663" bIns="46319" anchor="b" anchorCtr="0">
            <a:noAutofit/>
          </a:bodyPr>
          <a:lstStyle/>
          <a:p>
            <a:pPr algn="r"/>
            <a:fld id="{00000000-1234-1234-1234-123412341234}" type="slidenum">
              <a:rPr lang="en-US" sz="1200">
                <a:solidFill>
                  <a:schemeClr val="dk1"/>
                </a:solidFill>
                <a:latin typeface="Garamond"/>
                <a:ea typeface="Garamond"/>
                <a:cs typeface="Garamond"/>
                <a:sym typeface="Garamond"/>
              </a:rPr>
              <a:pPr algn="r"/>
              <a:t>15</a:t>
            </a:fld>
            <a:endParaRPr sz="1200" dirty="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3088823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56144-882F-26ED-3F6A-26A233755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C9EE8C-F8AE-83C0-C625-7C9774BA06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9B7EF0-2035-B7C5-A2A8-CC8E22BE28E8}"/>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5" name="Footer Placeholder 4">
            <a:extLst>
              <a:ext uri="{FF2B5EF4-FFF2-40B4-BE49-F238E27FC236}">
                <a16:creationId xmlns:a16="http://schemas.microsoft.com/office/drawing/2014/main" id="{73BB82F3-2CB8-E533-0986-E3BA1D286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790D4-99AE-3C4B-715D-407469AABA8A}"/>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345588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2F8E-BD67-7D2D-3D2B-B858C3C346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4DBC00-3988-0B9F-7F86-51407ECD1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CFC8F-852C-3B7B-B4B7-2D308DCB23B7}"/>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5" name="Footer Placeholder 4">
            <a:extLst>
              <a:ext uri="{FF2B5EF4-FFF2-40B4-BE49-F238E27FC236}">
                <a16:creationId xmlns:a16="http://schemas.microsoft.com/office/drawing/2014/main" id="{E64C7A21-CEB2-3448-5054-D6F9B2E7C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566C6-E08C-94A5-6DDD-3E1B447E7E29}"/>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139157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1" y="100005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3879776"/>
            <a:ext cx="10515600" cy="1500187"/>
          </a:xfrm>
        </p:spPr>
        <p:txBody>
          <a:bodyPr/>
          <a:lstStyle>
            <a:lvl1pPr marL="0" indent="0">
              <a:buNone/>
              <a:defRPr sz="2400">
                <a:solidFill>
                  <a:schemeClr val="tx1">
                    <a:lumMod val="65000"/>
                    <a:lumOff val="3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1D5B948-64E4-E842-A5FA-9F92FED5A71D}"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F527BA-5E8C-984E-949D-393138F06DC4}"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58495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36427" y="213258"/>
            <a:ext cx="9373737" cy="48629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FA7A9D-C5E7-1048-BECE-9B91008C7484}"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2B0AF5B-D571-0C40-AC89-2C9D94F9057D}"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114610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3900" y="175363"/>
            <a:ext cx="8994325" cy="564979"/>
          </a:xfrm>
        </p:spPr>
        <p:txBody>
          <a:bodyPr anchor="t"/>
          <a:lstStyle/>
          <a:p>
            <a:r>
              <a:rPr lang="en-US"/>
              <a:t>Click to edit Master title style</a:t>
            </a:r>
            <a:endParaRPr lang="en-US" dirty="0"/>
          </a:p>
        </p:txBody>
      </p:sp>
      <p:sp>
        <p:nvSpPr>
          <p:cNvPr id="3" name="Text Placeholder 2"/>
          <p:cNvSpPr>
            <a:spLocks noGrp="1"/>
          </p:cNvSpPr>
          <p:nvPr>
            <p:ph type="body" idx="1"/>
          </p:nvPr>
        </p:nvSpPr>
        <p:spPr>
          <a:xfrm>
            <a:off x="839789" y="91688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879757"/>
            <a:ext cx="5157787"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91688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879757"/>
            <a:ext cx="5183188"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79D62B7-E2D0-8347-AE13-8E750086DE2C}"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C54D797-3769-EC48-A735-B084781E5B4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009014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A85A07A-82CD-9746-8BDD-B1610FC6D075}"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6E56276-1FA6-7145-B716-8E3FD6CCF4FA}"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9575668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C11E6FC-56C2-CD4B-8D9A-79692BABC99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673C478-D41D-6E42-A11D-B9DD5466E1B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09288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A00E863-EEE5-ED49-B5D0-1C5F31A278BA}"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A2EEA9-48AE-2941-A08C-4D865A80D71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964031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1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57400" y="460375"/>
            <a:ext cx="4429125" cy="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B22A566-6A67-C144-B626-2BF55F933C91}"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6"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2F37EDC-909E-8A41-B7CA-4D5B6D50599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56873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FD3F7EB-8151-884C-9772-A4469BE0145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8686A18-FF3E-A74F-BC4E-47413D55BF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832063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358" y="200735"/>
            <a:ext cx="9313798" cy="57718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5EB6CC3-655B-E64F-91CD-3981030D36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7F2A088-22D6-7243-B2E6-BB5229CABF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355135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4A1C03B2-C063-4018-A6F1-C5F963A5A543}" type="datetime1">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82105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81596-8D11-4ED6-EB4E-AA08BEAB98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4B732-39CD-5C91-1A3E-DCC305D1E9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CEB4D-5259-B1E0-B70B-32D13E8F7A54}"/>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5" name="Footer Placeholder 4">
            <a:extLst>
              <a:ext uri="{FF2B5EF4-FFF2-40B4-BE49-F238E27FC236}">
                <a16:creationId xmlns:a16="http://schemas.microsoft.com/office/drawing/2014/main" id="{2155EF6B-C2B5-BFED-B06F-07ADA2BB6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6FCBA-11CE-9190-6450-AF616D147AEB}"/>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24370366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cSld name="2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2B81DD-30FE-4338-B762-DEE26318C715}" type="datetime1">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626466"/>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26466"/>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626466"/>
              </a:solidFill>
              <a:effectLst/>
              <a:uLnTx/>
              <a:uFillTx/>
              <a:latin typeface="Arial"/>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26466"/>
              </a:solidFill>
              <a:effectLst/>
              <a:uLnTx/>
              <a:uFillTx/>
              <a:latin typeface="Arial" charset="0"/>
              <a:ea typeface="ＭＳ Ｐゴシック" charset="0"/>
              <a:cs typeface="+mn-cs"/>
            </a:endParaRPr>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4234792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chemeClr val="accent1"/>
              </a:buClr>
              <a:buSzPts val="4000"/>
              <a:buFont typeface="Calibri"/>
              <a:buNone/>
              <a:defRPr sz="4000" b="1" i="0" u="none" strike="noStrike" cap="all" baseline="0">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4"/>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lstStyle>
            <a:lvl1pPr marL="457200" marR="0" lvl="0" indent="-406400" algn="l" rtl="0">
              <a:lnSpc>
                <a:spcPct val="90000"/>
              </a:lnSpc>
              <a:spcBef>
                <a:spcPts val="1200"/>
              </a:spcBef>
              <a:spcAft>
                <a:spcPts val="0"/>
              </a:spcAft>
              <a:buClr>
                <a:schemeClr val="accent1"/>
              </a:buClr>
              <a:buSzPts val="2800"/>
              <a:buFont typeface="Calibri"/>
              <a:buChar char=" "/>
              <a:defRPr sz="2800" b="0" i="0" u="none" strike="noStrike" cap="none">
                <a:solidFill>
                  <a:srgbClr val="3F3F3F"/>
                </a:solidFill>
                <a:latin typeface="Calibri"/>
                <a:ea typeface="Calibri"/>
                <a:cs typeface="Calibri"/>
                <a:sym typeface="Calibri"/>
              </a:defRPr>
            </a:lvl1pPr>
            <a:lvl2pPr marL="914400" marR="0" lvl="1" indent="-381000" algn="l" rtl="0">
              <a:lnSpc>
                <a:spcPct val="90000"/>
              </a:lnSpc>
              <a:spcBef>
                <a:spcPts val="200"/>
              </a:spcBef>
              <a:spcAft>
                <a:spcPts val="0"/>
              </a:spcAft>
              <a:buClr>
                <a:schemeClr val="accent1"/>
              </a:buClr>
              <a:buSzPts val="2400"/>
              <a:buFont typeface="Calibri"/>
              <a:buChar char="◦"/>
              <a:defRPr sz="2400" b="0" i="0" u="none" strike="noStrike" cap="none">
                <a:solidFill>
                  <a:srgbClr val="3F3F3F"/>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dirty="0"/>
          </a:p>
        </p:txBody>
      </p:sp>
      <p:sp>
        <p:nvSpPr>
          <p:cNvPr id="40" name="Google Shape;40;p4"/>
          <p:cNvSpPr txBox="1">
            <a:spLocks noGrp="1"/>
          </p:cNvSpPr>
          <p:nvPr>
            <p:ph type="ftr" idx="11"/>
          </p:nvPr>
        </p:nvSpPr>
        <p:spPr>
          <a:xfrm>
            <a:off x="0" y="6428238"/>
            <a:ext cx="4876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prstClr val="white"/>
                </a:solidFill>
                <a:effectLst/>
                <a:uLnTx/>
                <a:uFillTx/>
                <a:latin typeface="Calibri"/>
                <a:cs typeface="Calibri"/>
                <a:sym typeface="Calibri"/>
              </a:rPr>
              <a:t>LOS ANGELES COUNTY OFFICE OF EDUCATION, 2018</a:t>
            </a:r>
            <a:endParaRPr kumimoji="0" sz="1200" b="0" i="0" u="none" strike="noStrike" kern="1200" cap="none" spc="0" normalizeH="0" baseline="0" noProof="0">
              <a:ln>
                <a:noFill/>
              </a:ln>
              <a:solidFill>
                <a:prstClr val="white"/>
              </a:solidFill>
              <a:effectLst/>
              <a:uLnTx/>
              <a:uFillTx/>
              <a:latin typeface="Calibri"/>
              <a:cs typeface="Calibri"/>
              <a:sym typeface="Calibri"/>
            </a:endParaRPr>
          </a:p>
        </p:txBody>
      </p:sp>
      <p:sp>
        <p:nvSpPr>
          <p:cNvPr id="41" name="Google Shape;41;p4"/>
          <p:cNvSpPr txBox="1">
            <a:spLocks noGrp="1"/>
          </p:cNvSpPr>
          <p:nvPr>
            <p:ph type="sldNum" idx="12"/>
          </p:nvPr>
        </p:nvSpPr>
        <p:spPr>
          <a:xfrm>
            <a:off x="10668001" y="642823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marR="0" lvl="0" indent="0" algn="r" defTabSz="457200" rtl="0" eaLnBrk="1" fontAlgn="base" latinLnBrk="0" hangingPunct="1">
              <a:lnSpc>
                <a:spcPct val="100000"/>
              </a:lnSpc>
              <a:spcBef>
                <a:spcPts val="0"/>
              </a:spcBef>
              <a:spcAft>
                <a:spcPct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r" defTabSz="457200" rtl="0" eaLnBrk="1" fontAlgn="base" latinLnBrk="0" hangingPunct="1">
                <a:lnSpc>
                  <a:spcPct val="100000"/>
                </a:lnSpc>
                <a:spcBef>
                  <a:spcPts val="0"/>
                </a:spcBef>
                <a:spcAft>
                  <a:spcPct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2384329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Титульный слайд" userDrawn="1">
  <p:cSld name="Титульный слайд">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3034983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noProof="0"/>
              <a:t>Click to edit Master title style</a:t>
            </a:r>
          </a:p>
        </p:txBody>
      </p:sp>
      <p:sp>
        <p:nvSpPr>
          <p:cNvPr id="3" name="Content Placeholder 2"/>
          <p:cNvSpPr>
            <a:spLocks noGrp="1"/>
          </p:cNvSpPr>
          <p:nvPr>
            <p:ph idx="1" hasCustomPrompt="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lvl1pPr>
              <a:defRPr>
                <a:solidFill>
                  <a:schemeClr val="bg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 Add a footer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5601C1-348E-4149-A60A-012B14EBE97F}" type="slidenum">
              <a:rPr kumimoji="0" lang="en-US" sz="1200" b="0" i="0" u="none" strike="noStrike" kern="1200" cap="none" spc="0" normalizeH="0" baseline="0" noProof="0" smtClean="0">
                <a:ln>
                  <a:noFill/>
                </a:ln>
                <a:solidFill>
                  <a:srgbClr val="D3D4D5"/>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endParaRPr>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rPr>
              <a:t>7/14/2018</a:t>
            </a:r>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hasCustomPrompt="1"/>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hasCustomPrompt="1"/>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hasCustomPrompt="1"/>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792930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72525"/>
              </a:solidFill>
              <a:effectLst/>
              <a:uLnTx/>
              <a:uFillTx/>
              <a:latin typeface="Arial" charset="0"/>
              <a:ea typeface="ＭＳ Ｐゴシック" charset="0"/>
              <a:cs typeface="+mn-cs"/>
            </a:endParaRPr>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ctr" defTabSz="457200" rtl="0" eaLnBrk="1" fontAlgn="base"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572868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5619" y="164558"/>
            <a:ext cx="7601804" cy="561573"/>
          </a:xfrm>
        </p:spPr>
        <p:txBody>
          <a:bodyPr/>
          <a:lstStyle>
            <a:lvl1pPr algn="l">
              <a:defRPr/>
            </a:lvl1pPr>
          </a:lstStyle>
          <a:p>
            <a:r>
              <a:rPr lang="en-US"/>
              <a:t>Click to edit Master title style</a:t>
            </a:r>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dirty="0"/>
              <a:t>Drag picture to placeholder or click icon to add</a:t>
            </a:r>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17D3E67-A170-5947-92F9-4ABE50123988}"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FD4E42-749D-454A-AAD6-6D8008B7DFC1}"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7590763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8145" y="164558"/>
            <a:ext cx="7601804" cy="561573"/>
          </a:xfrm>
        </p:spPr>
        <p:txBody>
          <a:bodyPr/>
          <a:lstStyle>
            <a:lvl1pPr algn="l">
              <a:defRPr/>
            </a:lvl1pPr>
          </a:lstStyle>
          <a:p>
            <a:r>
              <a:rPr lang="en-US"/>
              <a:t>Click to edit Master title style</a:t>
            </a:r>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dirty="0"/>
              <a:t>Drag picture to placeholder or click icon to add</a:t>
            </a:r>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1C3C67-00F0-4C46-A63D-A3E68BEE7A6E}"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5CF443-83CB-FA42-A0EB-19B60E53FD1F}"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523034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088" y="2019300"/>
            <a:ext cx="1754187"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5972175"/>
            <a:ext cx="112903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09362" y="439970"/>
            <a:ext cx="9144000" cy="897506"/>
          </a:xfrm>
          <a:solidFill>
            <a:schemeClr val="accent1"/>
          </a:solidFill>
        </p:spPr>
        <p:txBody>
          <a:bodyPr anchor="t">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2609362" y="1404739"/>
            <a:ext cx="9144000" cy="519590"/>
          </a:xfrm>
          <a:solidFill>
            <a:schemeClr val="bg1">
              <a:lumMod val="75000"/>
            </a:schemeClr>
          </a:solidFill>
        </p:spPr>
        <p:txBody>
          <a:bodyPr>
            <a:normAutofit/>
          </a:bodyPr>
          <a:lstStyle>
            <a:lvl1pPr marL="0" indent="0" algn="ctr">
              <a:buNone/>
              <a:defRPr sz="2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Picture Placeholder 8"/>
          <p:cNvSpPr>
            <a:spLocks noGrp="1"/>
          </p:cNvSpPr>
          <p:nvPr>
            <p:ph type="pic" sz="quarter" idx="13"/>
          </p:nvPr>
        </p:nvSpPr>
        <p:spPr>
          <a:xfrm>
            <a:off x="2608764" y="1978256"/>
            <a:ext cx="9174162" cy="3791241"/>
          </a:xfrm>
        </p:spPr>
        <p:txBody>
          <a:bodyPr rtlCol="0">
            <a:normAutofit/>
          </a:bodyPr>
          <a:lstStyle/>
          <a:p>
            <a:pPr lvl="0"/>
            <a:r>
              <a:rPr lang="en-US" noProof="0" dirty="0"/>
              <a:t>Drag picture to placeholder or click icon to add</a:t>
            </a:r>
          </a:p>
        </p:txBody>
      </p:sp>
      <p:sp>
        <p:nvSpPr>
          <p:cNvPr id="7"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EB0BE8-31A5-9843-A097-929A3CBB1073}"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10"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5F5536-9AC9-DB48-BACA-EA328C6989AB}"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5647876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7671" y="977019"/>
            <a:ext cx="11150221" cy="965744"/>
          </a:xfrm>
        </p:spPr>
        <p:txBody>
          <a:bodyPr anchor="t">
            <a:normAutofit/>
          </a:bodyPr>
          <a:lstStyle>
            <a:lvl1pPr algn="ctr">
              <a:defRPr sz="4500"/>
            </a:lvl1pPr>
          </a:lstStyle>
          <a:p>
            <a:r>
              <a:rPr lang="en-US"/>
              <a:t>Click to edit Master title style</a:t>
            </a:r>
          </a:p>
        </p:txBody>
      </p:sp>
      <p:sp>
        <p:nvSpPr>
          <p:cNvPr id="8" name="Picture Placeholder 7"/>
          <p:cNvSpPr>
            <a:spLocks noGrp="1"/>
          </p:cNvSpPr>
          <p:nvPr>
            <p:ph type="pic" sz="quarter" idx="13"/>
          </p:nvPr>
        </p:nvSpPr>
        <p:spPr>
          <a:xfrm>
            <a:off x="477671" y="2002694"/>
            <a:ext cx="11150767" cy="4013200"/>
          </a:xfrm>
        </p:spPr>
        <p:txBody>
          <a:bodyPr rtlCol="0">
            <a:normAutofit/>
          </a:bodyPr>
          <a:lstStyle/>
          <a:p>
            <a:pPr lvl="0"/>
            <a:r>
              <a:rPr lang="en-US" noProof="0" dirty="0"/>
              <a:t>Drag picture to placeholder or click icon to add</a:t>
            </a:r>
          </a:p>
        </p:txBody>
      </p:sp>
      <p:sp>
        <p:nvSpPr>
          <p:cNvPr id="6"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80E967-4778-2F49-B2BE-4672DE2602E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7"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81D3F1-2B69-8A4D-8DBF-5E7C89409C8B}"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4255791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100" y="839342"/>
            <a:ext cx="4876231" cy="416256"/>
          </a:xfrm>
        </p:spPr>
        <p:txBody>
          <a:bodyPr anchor="b">
            <a:normAutofit/>
          </a:bodyPr>
          <a:lstStyle>
            <a:lvl1pPr>
              <a:defRPr sz="2500"/>
            </a:lvl1pPr>
          </a:lstStyle>
          <a:p>
            <a:r>
              <a:rPr lang="en-US"/>
              <a:t>Click to edit Master title style</a:t>
            </a:r>
          </a:p>
        </p:txBody>
      </p:sp>
      <p:sp>
        <p:nvSpPr>
          <p:cNvPr id="3" name="Picture Placeholder 2"/>
          <p:cNvSpPr>
            <a:spLocks noGrp="1" noChangeAspect="1"/>
          </p:cNvSpPr>
          <p:nvPr>
            <p:ph type="pic" idx="1"/>
          </p:nvPr>
        </p:nvSpPr>
        <p:spPr>
          <a:xfrm>
            <a:off x="5472752" y="839342"/>
            <a:ext cx="6262048" cy="5180457"/>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419100" y="1414726"/>
            <a:ext cx="4876231" cy="4605073"/>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93CCCA-724E-9E4C-AA2B-C2AFC0102DF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4DCA3D-312D-1D44-8E30-629EDC918A38}"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242558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5619" y="164558"/>
            <a:ext cx="7601804" cy="561573"/>
          </a:xfrm>
        </p:spPr>
        <p:txBody>
          <a:bodyPr/>
          <a:lstStyle>
            <a:lvl1pPr algn="l">
              <a:defRPr/>
            </a:lvl1pPr>
          </a:lstStyle>
          <a:p>
            <a:r>
              <a:rPr lang="en-US"/>
              <a:t>Click to edit Master title style</a:t>
            </a:r>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dirty="0"/>
              <a:t>Drag picture to placeholder or click icon to add</a:t>
            </a:r>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17D3E67-A170-5947-92F9-4ABE50123988}"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FD4E42-749D-454A-AAD6-6D8008B7DFC1}"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0195616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86115" y="814891"/>
            <a:ext cx="4548685" cy="416256"/>
          </a:xfrm>
        </p:spPr>
        <p:txBody>
          <a:bodyPr anchor="b">
            <a:no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419100" y="835356"/>
            <a:ext cx="6551612" cy="5184444"/>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7186115" y="1403922"/>
            <a:ext cx="4548685" cy="4577776"/>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6B0C3F-483C-1D4F-B0D0-A8415C71B158}"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5"/>
          <p:cNvSpPr>
            <a:spLocks noGrp="1"/>
          </p:cNvSpPr>
          <p:nvPr>
            <p:ph type="ftr" sz="quarter" idx="11"/>
          </p:nvPr>
        </p:nvSpPr>
        <p:spPr/>
        <p:txBody>
          <a:bodyPr/>
          <a:lstStyle>
            <a:lvl1pPr>
              <a:defRPr>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Arial"/>
                <a:ea typeface="+mn-ea"/>
                <a:cs typeface="+mn-cs"/>
              </a:rPr>
              <a:t>Brought to you by the Los Angeles County Office of Education</a:t>
            </a:r>
          </a:p>
        </p:txBody>
      </p:sp>
      <p:sp>
        <p:nvSpPr>
          <p:cNvPr id="9" name="Slide Number Placeholder 6"/>
          <p:cNvSpPr>
            <a:spLocks noGrp="1"/>
          </p:cNvSpPr>
          <p:nvPr>
            <p:ph type="sldNum" sz="quarter" idx="12"/>
          </p:nvPr>
        </p:nvSpPr>
        <p:spPr/>
        <p:txBody>
          <a:bodyPr/>
          <a:lstStyle>
            <a:lvl1pPr>
              <a:defRPr>
                <a:solidFill>
                  <a:srgbClr val="717476"/>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16F725-1C53-A547-9E43-00B1D9E27EB4}" type="slidenum">
              <a:rPr kumimoji="0" lang="en-US" sz="1200" b="0" i="0" u="none" strike="noStrike" kern="1200" cap="none" spc="0" normalizeH="0" baseline="0" noProof="0">
                <a:ln>
                  <a:noFill/>
                </a:ln>
                <a:solidFill>
                  <a:srgbClr val="71747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17476"/>
              </a:solidFill>
              <a:effectLst/>
              <a:uLnTx/>
              <a:uFillTx/>
              <a:latin typeface="Arial"/>
              <a:ea typeface="+mn-ea"/>
              <a:cs typeface="+mn-cs"/>
            </a:endParaRPr>
          </a:p>
        </p:txBody>
      </p:sp>
    </p:spTree>
    <p:extLst>
      <p:ext uri="{BB962C8B-B14F-4D97-AF65-F5344CB8AC3E}">
        <p14:creationId xmlns:p14="http://schemas.microsoft.com/office/powerpoint/2010/main" val="4590610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1" y="10000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3879776"/>
            <a:ext cx="10515600" cy="1500187"/>
          </a:xfrm>
        </p:spPr>
        <p:txBody>
          <a:bodyPr/>
          <a:lstStyle>
            <a:lvl1pPr marL="0" indent="0">
              <a:buNone/>
              <a:defRPr sz="2400">
                <a:solidFill>
                  <a:schemeClr val="tx1">
                    <a:lumMod val="65000"/>
                    <a:lumOff val="3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D5B948-64E4-E842-A5FA-9F92FED5A71D}"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F527BA-5E8C-984E-949D-393138F06DC4}"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5174584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36427" y="213258"/>
            <a:ext cx="9373737" cy="486296"/>
          </a:xfrm>
        </p:spPr>
        <p:txBody>
          <a:bodyPr/>
          <a:lstStyle/>
          <a:p>
            <a:r>
              <a:rPr lang="en-US"/>
              <a:t>Click to edit Master title style</a:t>
            </a:r>
          </a:p>
        </p:txBody>
      </p:sp>
      <p:sp>
        <p:nvSpPr>
          <p:cNvPr id="3" name="Content Placeholder 2"/>
          <p:cNvSpPr>
            <a:spLocks noGrp="1"/>
          </p:cNvSpPr>
          <p:nvPr>
            <p:ph sz="half" idx="1"/>
          </p:nvPr>
        </p:nvSpPr>
        <p:spPr>
          <a:xfrm>
            <a:off x="838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A7A9D-C5E7-1048-BECE-9B91008C7484}"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B0AF5B-D571-0C40-AC89-2C9D94F9057D}"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7682213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3900" y="175363"/>
            <a:ext cx="8994325" cy="564979"/>
          </a:xfrm>
        </p:spPr>
        <p:txBody>
          <a:bodyPr anchor="t"/>
          <a:lstStyle/>
          <a:p>
            <a:r>
              <a:rPr lang="en-US"/>
              <a:t>Click to edit Master title style</a:t>
            </a:r>
          </a:p>
        </p:txBody>
      </p:sp>
      <p:sp>
        <p:nvSpPr>
          <p:cNvPr id="3" name="Text Placeholder 2"/>
          <p:cNvSpPr>
            <a:spLocks noGrp="1"/>
          </p:cNvSpPr>
          <p:nvPr>
            <p:ph type="body" idx="1"/>
          </p:nvPr>
        </p:nvSpPr>
        <p:spPr>
          <a:xfrm>
            <a:off x="839789" y="91688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879757"/>
            <a:ext cx="5157787"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91688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879757"/>
            <a:ext cx="5183188"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9D62B7-E2D0-8347-AE13-8E750086DE2C}"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54D797-3769-EC48-A735-B084781E5B45}"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302866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85A07A-82CD-9746-8BDD-B1610FC6D075}"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56276-1FA6-7145-B716-8E3FD6CCF4FA}"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655785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11E6FC-56C2-CD4B-8D9A-79692BABC99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73C478-D41D-6E42-A11D-B9DD5466E1B0}"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8823924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00E863-EEE5-ED49-B5D0-1C5F31A278BA}"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A2EEA9-48AE-2941-A08C-4D865A80D715}"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0298676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60375"/>
            <a:ext cx="4429125" cy="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22A566-6A67-C144-B626-2BF55F933C91}"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6" name="Slide Number Placeholder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F37EDC-909E-8A41-B7CA-4D5B6D505991}"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6671035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D3F7EB-8151-884C-9772-A4469BE0145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686A18-FF3E-A74F-BC4E-47413D55BF38}"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8889645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358" y="200735"/>
            <a:ext cx="9313798" cy="577187"/>
          </a:xfrm>
        </p:spPr>
        <p:txBody>
          <a:bodyPr>
            <a:normAutofit/>
          </a:bodyPr>
          <a:lstStyle>
            <a:lvl1pPr>
              <a:defRPr sz="3200"/>
            </a:lvl1p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EB6CC3-655B-E64F-91CD-3981030D3658}"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F2A088-22D6-7243-B2E6-BB5229CABF8B}"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11976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8145" y="164558"/>
            <a:ext cx="7601804" cy="561573"/>
          </a:xfrm>
        </p:spPr>
        <p:txBody>
          <a:bodyPr/>
          <a:lstStyle>
            <a:lvl1pPr algn="l">
              <a:defRPr/>
            </a:lvl1pPr>
          </a:lstStyle>
          <a:p>
            <a:r>
              <a:rPr lang="en-US"/>
              <a:t>Click to edit Master title style</a:t>
            </a:r>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dirty="0"/>
              <a:t>Drag picture to placeholder or click icon to add</a:t>
            </a:r>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1C3C67-00F0-4C46-A63D-A3E68BEE7A6E}"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5CF443-83CB-FA42-A0EB-19B60E53FD1F}"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6913981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6B091F-A661-A147-A294-1851BB7BDB02}" type="datetime1">
              <a:rPr kumimoji="0" lang="en-US" sz="1200" b="0" i="0" u="none" strike="noStrike" kern="1200" cap="none" spc="0" normalizeH="0" baseline="0" noProof="0" smtClean="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rPr>
              <a:t>Los Angeles County Office of Education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36ED5-83C1-F242-BF31-21C638C70DDF}" type="slidenum">
              <a:rPr kumimoji="0" lang="en-US" sz="12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8644125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chemeClr val="accent1"/>
              </a:buClr>
              <a:buSzPts val="4000"/>
              <a:buFont typeface="Calibri"/>
              <a:buNone/>
              <a:defRPr sz="4000" b="1" i="0" u="none" strike="noStrike" cap="all" baseline="0">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4"/>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lstStyle>
            <a:lvl1pPr marL="457200" marR="0" lvl="0" indent="-406400" algn="l" rtl="0">
              <a:lnSpc>
                <a:spcPct val="90000"/>
              </a:lnSpc>
              <a:spcBef>
                <a:spcPts val="1200"/>
              </a:spcBef>
              <a:spcAft>
                <a:spcPts val="0"/>
              </a:spcAft>
              <a:buClr>
                <a:schemeClr val="accent1"/>
              </a:buClr>
              <a:buSzPts val="2800"/>
              <a:buFont typeface="Calibri"/>
              <a:buChar char=" "/>
              <a:defRPr sz="2800" b="0" i="0" u="none" strike="noStrike" cap="none">
                <a:solidFill>
                  <a:srgbClr val="3F3F3F"/>
                </a:solidFill>
                <a:latin typeface="Calibri"/>
                <a:ea typeface="Calibri"/>
                <a:cs typeface="Calibri"/>
                <a:sym typeface="Calibri"/>
              </a:defRPr>
            </a:lvl1pPr>
            <a:lvl2pPr marL="914400" marR="0" lvl="1" indent="-381000" algn="l" rtl="0">
              <a:lnSpc>
                <a:spcPct val="90000"/>
              </a:lnSpc>
              <a:spcBef>
                <a:spcPts val="200"/>
              </a:spcBef>
              <a:spcAft>
                <a:spcPts val="0"/>
              </a:spcAft>
              <a:buClr>
                <a:schemeClr val="accent1"/>
              </a:buClr>
              <a:buSzPts val="2400"/>
              <a:buFont typeface="Calibri"/>
              <a:buChar char="◦"/>
              <a:defRPr sz="2400" b="0" i="0" u="none" strike="noStrike" cap="none">
                <a:solidFill>
                  <a:srgbClr val="3F3F3F"/>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dirty="0"/>
          </a:p>
        </p:txBody>
      </p:sp>
      <p:sp>
        <p:nvSpPr>
          <p:cNvPr id="40" name="Google Shape;40;p4"/>
          <p:cNvSpPr txBox="1">
            <a:spLocks noGrp="1"/>
          </p:cNvSpPr>
          <p:nvPr>
            <p:ph type="ftr" idx="11"/>
          </p:nvPr>
        </p:nvSpPr>
        <p:spPr>
          <a:xfrm>
            <a:off x="0" y="6428238"/>
            <a:ext cx="4876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white"/>
                </a:solidFill>
                <a:effectLst/>
                <a:uLnTx/>
                <a:uFillTx/>
                <a:latin typeface="Calibri"/>
                <a:cs typeface="Calibri"/>
                <a:sym typeface="Calibri"/>
              </a:rPr>
              <a:t>LOS ANGELES COUNTY OFFICE OF EDUCATION, 2018</a:t>
            </a:r>
            <a:endParaRPr kumimoji="0" sz="1200" b="0" i="0" u="none" strike="noStrike" kern="1200" cap="none" spc="0" normalizeH="0" baseline="0" noProof="0" dirty="0">
              <a:ln>
                <a:noFill/>
              </a:ln>
              <a:solidFill>
                <a:prstClr val="white"/>
              </a:solidFill>
              <a:effectLst/>
              <a:uLnTx/>
              <a:uFillTx/>
              <a:latin typeface="Calibri"/>
              <a:cs typeface="Calibri"/>
              <a:sym typeface="Calibri"/>
            </a:endParaRPr>
          </a:p>
        </p:txBody>
      </p:sp>
      <p:sp>
        <p:nvSpPr>
          <p:cNvPr id="41" name="Google Shape;41;p4"/>
          <p:cNvSpPr txBox="1">
            <a:spLocks noGrp="1"/>
          </p:cNvSpPr>
          <p:nvPr>
            <p:ph type="sldNum" idx="12"/>
          </p:nvPr>
        </p:nvSpPr>
        <p:spPr>
          <a:xfrm>
            <a:off x="10668001" y="642823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347314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noProof="0"/>
              <a:t>Click to edit Master title style</a:t>
            </a:r>
          </a:p>
        </p:txBody>
      </p:sp>
      <p:sp>
        <p:nvSpPr>
          <p:cNvPr id="3" name="Content Placeholder 2"/>
          <p:cNvSpPr>
            <a:spLocks noGrp="1"/>
          </p:cNvSpPr>
          <p:nvPr>
            <p:ph idx="1" hasCustomPrompt="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 Add a footer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5601C1-348E-4149-A60A-012B14EBE97F}" type="slidenum">
              <a:rPr kumimoji="0" lang="en-US" sz="1200" b="0" i="0" u="none" strike="noStrike" kern="1200" cap="none" spc="0" normalizeH="0" baseline="0" noProof="0" smtClean="0">
                <a:ln>
                  <a:noFill/>
                </a:ln>
                <a:solidFill>
                  <a:srgbClr val="D3D4D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7/14/2018</a:t>
            </a:r>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hasCustomPrompt="1"/>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hasCustomPrompt="1"/>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hasCustomPrompt="1"/>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628751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2B9795-92DC-40DC-A1CA-9A4B349D7824}" type="datetimeFigureOut">
              <a:rPr kumimoji="0" lang="en-US" sz="1200" b="0" i="0" u="none" strike="noStrike" kern="1200" cap="none" spc="0" normalizeH="0" baseline="0" noProof="0" smtClean="0">
                <a:ln>
                  <a:noFill/>
                </a:ln>
                <a:solidFill>
                  <a:srgbClr val="272525">
                    <a:lumMod val="20000"/>
                    <a:lumOff val="8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272525">
                  <a:lumMod val="20000"/>
                  <a:lumOff val="80000"/>
                </a:srgb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lumMod val="20000"/>
                  <a:lumOff val="80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sz="1200" b="0" i="0" u="none" strike="noStrike" kern="1200" cap="none" spc="0" normalizeH="0" baseline="0" noProof="0" smtClean="0">
                <a:ln>
                  <a:noFill/>
                </a:ln>
                <a:solidFill>
                  <a:srgbClr val="272525">
                    <a:lumMod val="20000"/>
                    <a:lumOff val="8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72525">
                  <a:lumMod val="20000"/>
                  <a:lumOff val="80000"/>
                </a:srgbClr>
              </a:solidFill>
              <a:effectLst/>
              <a:uLnTx/>
              <a:uFillTx/>
              <a:latin typeface="Arial"/>
              <a:ea typeface="+mn-ea"/>
              <a:cs typeface="+mn-cs"/>
            </a:endParaRPr>
          </a:p>
        </p:txBody>
      </p:sp>
    </p:spTree>
    <p:extLst>
      <p:ext uri="{BB962C8B-B14F-4D97-AF65-F5344CB8AC3E}">
        <p14:creationId xmlns:p14="http://schemas.microsoft.com/office/powerpoint/2010/main" val="293691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088" y="2019300"/>
            <a:ext cx="1754187"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5972175"/>
            <a:ext cx="112903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09362" y="439970"/>
            <a:ext cx="9144000" cy="897506"/>
          </a:xfrm>
          <a:solidFill>
            <a:schemeClr val="accent1"/>
          </a:solidFill>
        </p:spPr>
        <p:txBody>
          <a:bodyPr anchor="t">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2609362" y="1404739"/>
            <a:ext cx="9144000" cy="519590"/>
          </a:xfrm>
          <a:solidFill>
            <a:schemeClr val="bg1">
              <a:lumMod val="75000"/>
            </a:schemeClr>
          </a:solidFill>
        </p:spPr>
        <p:txBody>
          <a:bodyPr>
            <a:normAutofit/>
          </a:bodyPr>
          <a:lstStyle>
            <a:lvl1pPr marL="0" indent="0" algn="ctr">
              <a:buNone/>
              <a:defRPr sz="2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Picture Placeholder 8"/>
          <p:cNvSpPr>
            <a:spLocks noGrp="1"/>
          </p:cNvSpPr>
          <p:nvPr>
            <p:ph type="pic" sz="quarter" idx="13"/>
          </p:nvPr>
        </p:nvSpPr>
        <p:spPr>
          <a:xfrm>
            <a:off x="2608764" y="1978256"/>
            <a:ext cx="9174162" cy="3791241"/>
          </a:xfrm>
        </p:spPr>
        <p:txBody>
          <a:bodyPr rtlCol="0">
            <a:normAutofit/>
          </a:bodyPr>
          <a:lstStyle/>
          <a:p>
            <a:pPr lvl="0"/>
            <a:r>
              <a:rPr lang="en-US" noProof="0" dirty="0"/>
              <a:t>Drag picture to placeholder or click icon to add</a:t>
            </a:r>
          </a:p>
        </p:txBody>
      </p:sp>
      <p:sp>
        <p:nvSpPr>
          <p:cNvPr id="7"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EB0BE8-31A5-9843-A097-929A3CBB1073}"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10"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5F5536-9AC9-DB48-BACA-EA328C6989AB}"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03708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7671" y="977019"/>
            <a:ext cx="11150221" cy="965744"/>
          </a:xfrm>
        </p:spPr>
        <p:txBody>
          <a:bodyPr anchor="t">
            <a:normAutofit/>
          </a:bodyPr>
          <a:lstStyle>
            <a:lvl1pPr algn="ctr">
              <a:defRPr sz="4500"/>
            </a:lvl1pPr>
          </a:lstStyle>
          <a:p>
            <a:r>
              <a:rPr lang="en-US"/>
              <a:t>Click to edit Master title style</a:t>
            </a:r>
          </a:p>
        </p:txBody>
      </p:sp>
      <p:sp>
        <p:nvSpPr>
          <p:cNvPr id="8" name="Picture Placeholder 7"/>
          <p:cNvSpPr>
            <a:spLocks noGrp="1"/>
          </p:cNvSpPr>
          <p:nvPr>
            <p:ph type="pic" sz="quarter" idx="13"/>
          </p:nvPr>
        </p:nvSpPr>
        <p:spPr>
          <a:xfrm>
            <a:off x="477671" y="2002694"/>
            <a:ext cx="11150767" cy="4013200"/>
          </a:xfrm>
        </p:spPr>
        <p:txBody>
          <a:bodyPr rtlCol="0">
            <a:normAutofit/>
          </a:bodyPr>
          <a:lstStyle/>
          <a:p>
            <a:pPr lvl="0"/>
            <a:r>
              <a:rPr lang="en-US" noProof="0" dirty="0"/>
              <a:t>Drag picture to placeholder or click icon to add</a:t>
            </a:r>
          </a:p>
        </p:txBody>
      </p:sp>
      <p:sp>
        <p:nvSpPr>
          <p:cNvPr id="6" name="Date Placeholder 3"/>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80E967-4778-2F49-B2BE-4672DE2602E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7" name="Footer Placeholder 4"/>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81D3F1-2B69-8A4D-8DBF-5E7C89409C8B}"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892256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100" y="839342"/>
            <a:ext cx="4876231" cy="416256"/>
          </a:xfrm>
        </p:spPr>
        <p:txBody>
          <a:bodyPr anchor="b">
            <a:normAutofit/>
          </a:bodyPr>
          <a:lstStyle>
            <a:lvl1pPr>
              <a:defRPr sz="2500"/>
            </a:lvl1pPr>
          </a:lstStyle>
          <a:p>
            <a:r>
              <a:rPr lang="en-US"/>
              <a:t>Click to edit Master title style</a:t>
            </a:r>
          </a:p>
        </p:txBody>
      </p:sp>
      <p:sp>
        <p:nvSpPr>
          <p:cNvPr id="3" name="Picture Placeholder 2"/>
          <p:cNvSpPr>
            <a:spLocks noGrp="1" noChangeAspect="1"/>
          </p:cNvSpPr>
          <p:nvPr>
            <p:ph type="pic" idx="1"/>
          </p:nvPr>
        </p:nvSpPr>
        <p:spPr>
          <a:xfrm>
            <a:off x="5472752" y="839342"/>
            <a:ext cx="6262048" cy="5180457"/>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419100" y="1414726"/>
            <a:ext cx="4876231" cy="4605073"/>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93CCCA-724E-9E4C-AA2B-C2AFC0102DF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4DCA3D-312D-1D44-8E30-629EDC918A38}"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304648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86115" y="814891"/>
            <a:ext cx="4548685" cy="416256"/>
          </a:xfrm>
        </p:spPr>
        <p:txBody>
          <a:bodyPr anchor="b">
            <a:no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419100" y="835356"/>
            <a:ext cx="6551612" cy="5184444"/>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7186115" y="1403922"/>
            <a:ext cx="4548685" cy="4577776"/>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6B0C3F-483C-1D4F-B0D0-A8415C71B158}"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5"/>
          <p:cNvSpPr>
            <a:spLocks noGrp="1"/>
          </p:cNvSpPr>
          <p:nvPr>
            <p:ph type="ftr" sz="quarter" idx="11"/>
          </p:nvPr>
        </p:nvSpPr>
        <p:spPr/>
        <p:txBody>
          <a:bodyPr/>
          <a:lstStyle>
            <a:lvl1pPr>
              <a:defRPr>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Arial"/>
                <a:ea typeface="+mn-ea"/>
                <a:cs typeface="+mn-cs"/>
              </a:rPr>
              <a:t>Brought to you by the Los Angeles County Office of Education</a:t>
            </a:r>
          </a:p>
        </p:txBody>
      </p:sp>
      <p:sp>
        <p:nvSpPr>
          <p:cNvPr id="9" name="Slide Number Placeholder 6"/>
          <p:cNvSpPr>
            <a:spLocks noGrp="1"/>
          </p:cNvSpPr>
          <p:nvPr>
            <p:ph type="sldNum" sz="quarter" idx="12"/>
          </p:nvPr>
        </p:nvSpPr>
        <p:spPr/>
        <p:txBody>
          <a:bodyPr/>
          <a:lstStyle>
            <a:lvl1pPr>
              <a:defRPr>
                <a:solidFill>
                  <a:srgbClr val="717476"/>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C16F725-1C53-A547-9E43-00B1D9E27EB4}" type="slidenum">
              <a:rPr kumimoji="0" lang="en-US" sz="1200" b="0" i="0" u="none" strike="noStrike" kern="1200" cap="none" spc="0" normalizeH="0" baseline="0" noProof="0">
                <a:ln>
                  <a:noFill/>
                </a:ln>
                <a:solidFill>
                  <a:srgbClr val="71747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17476"/>
              </a:solidFill>
              <a:effectLst/>
              <a:uLnTx/>
              <a:uFillTx/>
              <a:latin typeface="Arial"/>
              <a:ea typeface="+mn-ea"/>
              <a:cs typeface="+mn-cs"/>
            </a:endParaRPr>
          </a:p>
        </p:txBody>
      </p:sp>
    </p:spTree>
    <p:extLst>
      <p:ext uri="{BB962C8B-B14F-4D97-AF65-F5344CB8AC3E}">
        <p14:creationId xmlns:p14="http://schemas.microsoft.com/office/powerpoint/2010/main" val="382426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1" y="10000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3879776"/>
            <a:ext cx="10515600" cy="1500187"/>
          </a:xfrm>
        </p:spPr>
        <p:txBody>
          <a:bodyPr/>
          <a:lstStyle>
            <a:lvl1pPr marL="0" indent="0">
              <a:buNone/>
              <a:defRPr sz="2400">
                <a:solidFill>
                  <a:schemeClr val="tx1">
                    <a:lumMod val="65000"/>
                    <a:lumOff val="3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D5B948-64E4-E842-A5FA-9F92FED5A71D}"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F527BA-5E8C-984E-949D-393138F06DC4}"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512072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36427" y="213258"/>
            <a:ext cx="9373737" cy="486296"/>
          </a:xfrm>
        </p:spPr>
        <p:txBody>
          <a:bodyPr/>
          <a:lstStyle/>
          <a:p>
            <a:r>
              <a:rPr lang="en-US"/>
              <a:t>Click to edit Master title style</a:t>
            </a:r>
          </a:p>
        </p:txBody>
      </p:sp>
      <p:sp>
        <p:nvSpPr>
          <p:cNvPr id="3" name="Content Placeholder 2"/>
          <p:cNvSpPr>
            <a:spLocks noGrp="1"/>
          </p:cNvSpPr>
          <p:nvPr>
            <p:ph sz="half" idx="1"/>
          </p:nvPr>
        </p:nvSpPr>
        <p:spPr>
          <a:xfrm>
            <a:off x="838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FA7A9D-C5E7-1048-BECE-9B91008C7484}"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B0AF5B-D571-0C40-AC89-2C9D94F9057D}"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67565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7E0F-5067-0D75-D6C2-1A168E291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FB90B2-24C1-DE45-1848-9127BBD3A7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65C1B-2CA3-6AEB-1129-2BE8A75C7493}"/>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5" name="Footer Placeholder 4">
            <a:extLst>
              <a:ext uri="{FF2B5EF4-FFF2-40B4-BE49-F238E27FC236}">
                <a16:creationId xmlns:a16="http://schemas.microsoft.com/office/drawing/2014/main" id="{0660A75A-AF29-19D1-70D1-6F059DCFF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0534E-47F7-84B5-6BE0-7E8EE2967736}"/>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1522889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3900" y="175363"/>
            <a:ext cx="8994325" cy="564979"/>
          </a:xfrm>
        </p:spPr>
        <p:txBody>
          <a:bodyPr anchor="t"/>
          <a:lstStyle/>
          <a:p>
            <a:r>
              <a:rPr lang="en-US"/>
              <a:t>Click to edit Master title style</a:t>
            </a:r>
          </a:p>
        </p:txBody>
      </p:sp>
      <p:sp>
        <p:nvSpPr>
          <p:cNvPr id="3" name="Text Placeholder 2"/>
          <p:cNvSpPr>
            <a:spLocks noGrp="1"/>
          </p:cNvSpPr>
          <p:nvPr>
            <p:ph type="body" idx="1"/>
          </p:nvPr>
        </p:nvSpPr>
        <p:spPr>
          <a:xfrm>
            <a:off x="839789" y="91688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879757"/>
            <a:ext cx="5157787"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91688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879757"/>
            <a:ext cx="5183188"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9D62B7-E2D0-8347-AE13-8E750086DE2C}"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54D797-3769-EC48-A735-B084781E5B45}"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243548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85A07A-82CD-9746-8BDD-B1610FC6D075}"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E56276-1FA6-7145-B716-8E3FD6CCF4FA}"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267335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11E6FC-56C2-CD4B-8D9A-79692BABC99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73C478-D41D-6E42-A11D-B9DD5466E1B0}"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683943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00E863-EEE5-ED49-B5D0-1C5F31A278BA}"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A2EEA9-48AE-2941-A08C-4D865A80D715}"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503647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60375"/>
            <a:ext cx="4429125" cy="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22A566-6A67-C144-B626-2BF55F933C91}"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6" name="Slide Number Placeholder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F37EDC-909E-8A41-B7CA-4D5B6D505991}"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123766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Date Placeholder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D3F7EB-8151-884C-9772-A4469BE01456}"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686A18-FF3E-A74F-BC4E-47413D55BF38}"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328678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358" y="200735"/>
            <a:ext cx="9313798" cy="577187"/>
          </a:xfrm>
        </p:spPr>
        <p:txBody>
          <a:bodyPr>
            <a:normAutofit/>
          </a:bodyPr>
          <a:lstStyle>
            <a:lvl1pPr>
              <a:defRPr sz="3200"/>
            </a:lvl1p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EB6CC3-655B-E64F-91CD-3981030D3658}"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F2A088-22D6-7243-B2E6-BB5229CABF8B}"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717352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6B091F-A661-A147-A294-1851BB7BDB02}" type="datetime1">
              <a:rPr kumimoji="0" lang="en-US" sz="1200" b="0" i="0" u="none" strike="noStrike" kern="1200" cap="none" spc="0" normalizeH="0" baseline="0" noProof="0" smtClean="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rPr>
              <a:t>Los Angeles County Office of Education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36ED5-83C1-F242-BF31-21C638C70DDF}" type="slidenum">
              <a:rPr kumimoji="0" lang="en-US" sz="1200" b="0" i="0" u="none" strike="noStrike" kern="1200" cap="none" spc="0" normalizeH="0" baseline="0" noProof="0" smtClean="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Tree>
    <p:extLst>
      <p:ext uri="{BB962C8B-B14F-4D97-AF65-F5344CB8AC3E}">
        <p14:creationId xmlns:p14="http://schemas.microsoft.com/office/powerpoint/2010/main" val="2349800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chemeClr val="accent1"/>
              </a:buClr>
              <a:buSzPts val="4000"/>
              <a:buFont typeface="Calibri"/>
              <a:buNone/>
              <a:defRPr sz="4000" b="1" i="0" u="none" strike="noStrike" cap="all" baseline="0">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4"/>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lstStyle>
            <a:lvl1pPr marL="457200" marR="0" lvl="0" indent="-406400" algn="l" rtl="0">
              <a:lnSpc>
                <a:spcPct val="90000"/>
              </a:lnSpc>
              <a:spcBef>
                <a:spcPts val="1200"/>
              </a:spcBef>
              <a:spcAft>
                <a:spcPts val="0"/>
              </a:spcAft>
              <a:buClr>
                <a:schemeClr val="accent1"/>
              </a:buClr>
              <a:buSzPts val="2800"/>
              <a:buFont typeface="Calibri"/>
              <a:buChar char=" "/>
              <a:defRPr sz="2800" b="0" i="0" u="none" strike="noStrike" cap="none">
                <a:solidFill>
                  <a:srgbClr val="3F3F3F"/>
                </a:solidFill>
                <a:latin typeface="Calibri"/>
                <a:ea typeface="Calibri"/>
                <a:cs typeface="Calibri"/>
                <a:sym typeface="Calibri"/>
              </a:defRPr>
            </a:lvl1pPr>
            <a:lvl2pPr marL="914400" marR="0" lvl="1" indent="-381000" algn="l" rtl="0">
              <a:lnSpc>
                <a:spcPct val="90000"/>
              </a:lnSpc>
              <a:spcBef>
                <a:spcPts val="200"/>
              </a:spcBef>
              <a:spcAft>
                <a:spcPts val="0"/>
              </a:spcAft>
              <a:buClr>
                <a:schemeClr val="accent1"/>
              </a:buClr>
              <a:buSzPts val="2400"/>
              <a:buFont typeface="Calibri"/>
              <a:buChar char="◦"/>
              <a:defRPr sz="2400" b="0" i="0" u="none" strike="noStrike" cap="none">
                <a:solidFill>
                  <a:srgbClr val="3F3F3F"/>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dirty="0"/>
          </a:p>
        </p:txBody>
      </p:sp>
      <p:sp>
        <p:nvSpPr>
          <p:cNvPr id="40" name="Google Shape;40;p4"/>
          <p:cNvSpPr txBox="1">
            <a:spLocks noGrp="1"/>
          </p:cNvSpPr>
          <p:nvPr>
            <p:ph type="ftr" idx="11"/>
          </p:nvPr>
        </p:nvSpPr>
        <p:spPr>
          <a:xfrm>
            <a:off x="0" y="6428238"/>
            <a:ext cx="4876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white"/>
                </a:solidFill>
                <a:effectLst/>
                <a:uLnTx/>
                <a:uFillTx/>
                <a:latin typeface="Calibri"/>
                <a:cs typeface="Calibri"/>
                <a:sym typeface="Calibri"/>
              </a:rPr>
              <a:t>LOS ANGELES COUNTY OFFICE OF EDUCATION, 2018</a:t>
            </a:r>
            <a:endParaRPr kumimoji="0" sz="1200" b="0" i="0" u="none" strike="noStrike" kern="1200" cap="none" spc="0" normalizeH="0" baseline="0" noProof="0" dirty="0">
              <a:ln>
                <a:noFill/>
              </a:ln>
              <a:solidFill>
                <a:prstClr val="white"/>
              </a:solidFill>
              <a:effectLst/>
              <a:uLnTx/>
              <a:uFillTx/>
              <a:latin typeface="Calibri"/>
              <a:cs typeface="Calibri"/>
              <a:sym typeface="Calibri"/>
            </a:endParaRPr>
          </a:p>
        </p:txBody>
      </p:sp>
      <p:sp>
        <p:nvSpPr>
          <p:cNvPr id="41" name="Google Shape;41;p4"/>
          <p:cNvSpPr txBox="1">
            <a:spLocks noGrp="1"/>
          </p:cNvSpPr>
          <p:nvPr>
            <p:ph type="sldNum" idx="12"/>
          </p:nvPr>
        </p:nvSpPr>
        <p:spPr>
          <a:xfrm>
            <a:off x="10668001" y="642823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97680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noProof="0"/>
              <a:t>Click to edit Master title style</a:t>
            </a:r>
          </a:p>
        </p:txBody>
      </p:sp>
      <p:sp>
        <p:nvSpPr>
          <p:cNvPr id="3" name="Content Placeholder 2"/>
          <p:cNvSpPr>
            <a:spLocks noGrp="1"/>
          </p:cNvSpPr>
          <p:nvPr>
            <p:ph idx="1" hasCustomPrompt="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lvl1pPr>
              <a:defRPr>
                <a:solidFill>
                  <a:schemeClr val="bg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 Add a footer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5601C1-348E-4149-A60A-012B14EBE97F}" type="slidenum">
              <a:rPr kumimoji="0" lang="en-US" sz="1200" b="0" i="0" u="none" strike="noStrike" kern="1200" cap="none" spc="0" normalizeH="0" baseline="0" noProof="0" smtClean="0">
                <a:ln>
                  <a:noFill/>
                </a:ln>
                <a:solidFill>
                  <a:srgbClr val="D3D4D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7/14/2018</a:t>
            </a:r>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hasCustomPrompt="1"/>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hasCustomPrompt="1"/>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hasCustomPrompt="1"/>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0474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66B5-3734-D1AC-0FA6-862B1EBB2C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8BB35D-9B81-8C3A-D880-3AA8438007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A1362-3583-B5BB-26D6-E716A729341E}"/>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5" name="Footer Placeholder 4">
            <a:extLst>
              <a:ext uri="{FF2B5EF4-FFF2-40B4-BE49-F238E27FC236}">
                <a16:creationId xmlns:a16="http://schemas.microsoft.com/office/drawing/2014/main" id="{9796ACF2-EA4D-3725-386C-B0A528FA9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11BF2-9F0E-6455-5665-12036878F3F8}"/>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3846318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2B9795-92DC-40DC-A1CA-9A4B349D7824}" type="datetimeFigureOut">
              <a:rPr kumimoji="0" lang="en-US" sz="1200" b="0" i="0" u="none" strike="noStrike" kern="1200" cap="none" spc="0" normalizeH="0" baseline="0" noProof="0" smtClean="0">
                <a:ln>
                  <a:noFill/>
                </a:ln>
                <a:solidFill>
                  <a:srgbClr val="272525">
                    <a:lumMod val="20000"/>
                    <a:lumOff val="8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272525">
                  <a:lumMod val="20000"/>
                  <a:lumOff val="80000"/>
                </a:srgb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72525">
                  <a:lumMod val="20000"/>
                  <a:lumOff val="80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F54DE5-C571-48E8-A5BC-B369434E2F44}" type="slidenum">
              <a:rPr kumimoji="0" lang="en-US" sz="1200" b="0" i="0" u="none" strike="noStrike" kern="1200" cap="none" spc="0" normalizeH="0" baseline="0" noProof="0" smtClean="0">
                <a:ln>
                  <a:noFill/>
                </a:ln>
                <a:solidFill>
                  <a:srgbClr val="272525">
                    <a:lumMod val="20000"/>
                    <a:lumOff val="8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72525">
                  <a:lumMod val="20000"/>
                  <a:lumOff val="80000"/>
                </a:srgbClr>
              </a:solidFill>
              <a:effectLst/>
              <a:uLnTx/>
              <a:uFillTx/>
              <a:latin typeface="Arial"/>
              <a:ea typeface="+mn-ea"/>
              <a:cs typeface="+mn-cs"/>
            </a:endParaRPr>
          </a:p>
        </p:txBody>
      </p:sp>
    </p:spTree>
    <p:extLst>
      <p:ext uri="{BB962C8B-B14F-4D97-AF65-F5344CB8AC3E}">
        <p14:creationId xmlns:p14="http://schemas.microsoft.com/office/powerpoint/2010/main" val="181512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5619"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17D3E67-A170-5947-92F9-4ABE5012398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FD4E42-749D-454A-AAD6-6D8008B7DFC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1122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8145"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FF1C3C67-00F0-4C46-A63D-A3E68BEE7A6E}"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5CF443-83CB-FA42-A0EB-19B60E53FD1F}"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350327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6088" y="2019300"/>
            <a:ext cx="1754187"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500" y="5972175"/>
            <a:ext cx="112903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09362" y="439970"/>
            <a:ext cx="9144000" cy="897506"/>
          </a:xfrm>
          <a:solidFill>
            <a:schemeClr val="accent1"/>
          </a:solidFill>
        </p:spPr>
        <p:txBody>
          <a:bodyPr anchor="t">
            <a:normAutofit/>
          </a:bodyPr>
          <a:lstStyle>
            <a:lvl1pPr algn="ctr">
              <a:defRPr sz="4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609362" y="1404739"/>
            <a:ext cx="9144000" cy="519590"/>
          </a:xfrm>
          <a:solidFill>
            <a:schemeClr val="bg1">
              <a:lumMod val="75000"/>
            </a:schemeClr>
          </a:solidFill>
        </p:spPr>
        <p:txBody>
          <a:bodyPr>
            <a:normAutofit/>
          </a:bodyPr>
          <a:lstStyle>
            <a:lvl1pPr marL="0" indent="0" algn="ctr">
              <a:buNone/>
              <a:defRPr sz="2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Picture Placeholder 8"/>
          <p:cNvSpPr>
            <a:spLocks noGrp="1"/>
          </p:cNvSpPr>
          <p:nvPr>
            <p:ph type="pic" sz="quarter" idx="13"/>
          </p:nvPr>
        </p:nvSpPr>
        <p:spPr>
          <a:xfrm>
            <a:off x="2608764" y="1978256"/>
            <a:ext cx="9174162" cy="3791241"/>
          </a:xfrm>
        </p:spPr>
        <p:txBody>
          <a:bodyPr rtlCol="0">
            <a:normAutofit/>
          </a:bodyPr>
          <a:lstStyle/>
          <a:p>
            <a:pPr lvl="0"/>
            <a:r>
              <a:rPr lang="en-US" noProof="0"/>
              <a:t>Drag picture to placeholder or click icon to add</a:t>
            </a:r>
          </a:p>
        </p:txBody>
      </p:sp>
      <p:sp>
        <p:nvSpPr>
          <p:cNvPr id="7"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BEB0BE8-31A5-9843-A097-929A3CBB1073}"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10"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95F5536-9AC9-DB48-BACA-EA328C6989A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65624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7671" y="977019"/>
            <a:ext cx="11150221" cy="965744"/>
          </a:xfrm>
        </p:spPr>
        <p:txBody>
          <a:bodyPr anchor="t">
            <a:normAutofit/>
          </a:bodyPr>
          <a:lstStyle>
            <a:lvl1pPr algn="ctr">
              <a:defRPr sz="4500"/>
            </a:lvl1pPr>
          </a:lstStyle>
          <a:p>
            <a:r>
              <a:rPr lang="en-US"/>
              <a:t>Click to edit Master title style</a:t>
            </a:r>
            <a:endParaRPr lang="en-US" dirty="0"/>
          </a:p>
        </p:txBody>
      </p:sp>
      <p:sp>
        <p:nvSpPr>
          <p:cNvPr id="8" name="Picture Placeholder 7"/>
          <p:cNvSpPr>
            <a:spLocks noGrp="1"/>
          </p:cNvSpPr>
          <p:nvPr>
            <p:ph type="pic" sz="quarter" idx="13"/>
          </p:nvPr>
        </p:nvSpPr>
        <p:spPr>
          <a:xfrm>
            <a:off x="477671" y="2002694"/>
            <a:ext cx="11150767" cy="4013200"/>
          </a:xfrm>
        </p:spPr>
        <p:txBody>
          <a:bodyPr rtlCol="0">
            <a:normAutofit/>
          </a:bodyPr>
          <a:lstStyle/>
          <a:p>
            <a:pPr lvl="0"/>
            <a:r>
              <a:rPr lang="en-US" noProof="0"/>
              <a:t>Drag picture to placeholder or click icon to add</a:t>
            </a:r>
          </a:p>
        </p:txBody>
      </p:sp>
      <p:sp>
        <p:nvSpPr>
          <p:cNvPr id="6"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C80E967-4778-2F49-B2BE-4672DE2602E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D81D3F1-2B69-8A4D-8DBF-5E7C89409C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43315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100" y="839342"/>
            <a:ext cx="4876231" cy="416256"/>
          </a:xfrm>
        </p:spPr>
        <p:txBody>
          <a:bodyPr anchor="b">
            <a:normAutofit/>
          </a:bodyPr>
          <a:lstStyle>
            <a:lvl1pPr>
              <a:defRPr sz="25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72752" y="839342"/>
            <a:ext cx="6262048" cy="5180457"/>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19100" y="1414726"/>
            <a:ext cx="4876231" cy="4605073"/>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093CCCA-724E-9E4C-AA2B-C2AFC0102DF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4DCA3D-312D-1D44-8E30-629EDC918A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994037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86115" y="814891"/>
            <a:ext cx="4548685" cy="416256"/>
          </a:xfrm>
        </p:spPr>
        <p:txBody>
          <a:bodyPr anchor="b">
            <a:no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100" y="835356"/>
            <a:ext cx="6551612" cy="5184444"/>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7186115" y="1403922"/>
            <a:ext cx="4548685" cy="4577776"/>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6B0C3F-483C-1D4F-B0D0-A8415C71B1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solidFill>
                  <a:schemeClr val="bg1">
                    <a:lumMod val="50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Brought to you by the Los Angeles County Office of Education</a:t>
            </a:r>
          </a:p>
        </p:txBody>
      </p:sp>
      <p:sp>
        <p:nvSpPr>
          <p:cNvPr id="9" name="Slide Number Placeholder 6"/>
          <p:cNvSpPr>
            <a:spLocks noGrp="1"/>
          </p:cNvSpPr>
          <p:nvPr>
            <p:ph type="sldNum" sz="quarter" idx="12"/>
          </p:nvPr>
        </p:nvSpPr>
        <p:spPr/>
        <p:txBody>
          <a:bodyPr/>
          <a:lstStyle>
            <a:lvl1pPr>
              <a:defRPr>
                <a:solidFill>
                  <a:srgbClr val="717476"/>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16F725-1C53-A547-9E43-00B1D9E27EB4}" type="slidenum">
              <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849815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1" y="100005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3879776"/>
            <a:ext cx="10515600" cy="1500187"/>
          </a:xfrm>
        </p:spPr>
        <p:txBody>
          <a:bodyPr/>
          <a:lstStyle>
            <a:lvl1pPr marL="0" indent="0">
              <a:buNone/>
              <a:defRPr sz="2400">
                <a:solidFill>
                  <a:schemeClr val="tx1">
                    <a:lumMod val="65000"/>
                    <a:lumOff val="3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1D5B948-64E4-E842-A5FA-9F92FED5A71D}"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F527BA-5E8C-984E-949D-393138F06DC4}"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66768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36427" y="213258"/>
            <a:ext cx="9373737" cy="48629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FA7A9D-C5E7-1048-BECE-9B91008C7484}"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2B0AF5B-D571-0C40-AC89-2C9D94F9057D}"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09426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3900" y="175363"/>
            <a:ext cx="8994325" cy="564979"/>
          </a:xfrm>
        </p:spPr>
        <p:txBody>
          <a:bodyPr anchor="t"/>
          <a:lstStyle/>
          <a:p>
            <a:r>
              <a:rPr lang="en-US"/>
              <a:t>Click to edit Master title style</a:t>
            </a:r>
            <a:endParaRPr lang="en-US" dirty="0"/>
          </a:p>
        </p:txBody>
      </p:sp>
      <p:sp>
        <p:nvSpPr>
          <p:cNvPr id="3" name="Text Placeholder 2"/>
          <p:cNvSpPr>
            <a:spLocks noGrp="1"/>
          </p:cNvSpPr>
          <p:nvPr>
            <p:ph type="body" idx="1"/>
          </p:nvPr>
        </p:nvSpPr>
        <p:spPr>
          <a:xfrm>
            <a:off x="839789" y="91688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879757"/>
            <a:ext cx="5157787"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91688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879757"/>
            <a:ext cx="5183188"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79D62B7-E2D0-8347-AE13-8E750086DE2C}"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C54D797-3769-EC48-A735-B084781E5B4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62374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584E-99F9-EBF8-FDED-1FAB18D65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C2753-3596-28D0-02AA-5853A57775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27CDB0-AC33-1D9A-9C9E-090C05E323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3E7B15-1067-C888-CB38-B634238B557F}"/>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6" name="Footer Placeholder 5">
            <a:extLst>
              <a:ext uri="{FF2B5EF4-FFF2-40B4-BE49-F238E27FC236}">
                <a16:creationId xmlns:a16="http://schemas.microsoft.com/office/drawing/2014/main" id="{E2FFD774-AFC1-F450-8468-317214A01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ECC28-A7C5-EA63-568A-5E78F302377F}"/>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35599532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A85A07A-82CD-9746-8BDD-B1610FC6D075}"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6E56276-1FA6-7145-B716-8E3FD6CCF4FA}"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62630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C11E6FC-56C2-CD4B-8D9A-79692BABC99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673C478-D41D-6E42-A11D-B9DD5466E1B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85553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A00E863-EEE5-ED49-B5D0-1C5F31A278BA}"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A2EEA9-48AE-2941-A08C-4D865A80D71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549407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1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57400" y="460375"/>
            <a:ext cx="4429125" cy="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B22A566-6A67-C144-B626-2BF55F933C91}"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6"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2F37EDC-909E-8A41-B7CA-4D5B6D50599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293851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FD3F7EB-8151-884C-9772-A4469BE0145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8686A18-FF3E-A74F-BC4E-47413D55BF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97029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358" y="200735"/>
            <a:ext cx="9313798" cy="57718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5EB6CC3-655B-E64F-91CD-3981030D36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7F2A088-22D6-7243-B2E6-BB5229CABF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99294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4A1C03B2-C063-4018-A6F1-C5F963A5A543}" type="datetime1">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10619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2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2B81DD-30FE-4338-B762-DEE26318C715}" type="datetime1">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626466"/>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26466"/>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626466"/>
              </a:solidFill>
              <a:effectLst/>
              <a:uLnTx/>
              <a:uFillTx/>
              <a:latin typeface="Arial"/>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26466"/>
              </a:solidFill>
              <a:effectLst/>
              <a:uLnTx/>
              <a:uFillTx/>
              <a:latin typeface="Arial" charset="0"/>
              <a:ea typeface="ＭＳ Ｐゴシック" charset="0"/>
              <a:cs typeface="+mn-cs"/>
            </a:endParaRPr>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72096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chemeClr val="accent1"/>
              </a:buClr>
              <a:buSzPts val="4000"/>
              <a:buFont typeface="Calibri"/>
              <a:buNone/>
              <a:defRPr sz="4000" b="1" i="0" u="none" strike="noStrike" cap="all" baseline="0">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4"/>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lstStyle>
            <a:lvl1pPr marL="457200" marR="0" lvl="0" indent="-406400" algn="l" rtl="0">
              <a:lnSpc>
                <a:spcPct val="90000"/>
              </a:lnSpc>
              <a:spcBef>
                <a:spcPts val="1200"/>
              </a:spcBef>
              <a:spcAft>
                <a:spcPts val="0"/>
              </a:spcAft>
              <a:buClr>
                <a:schemeClr val="accent1"/>
              </a:buClr>
              <a:buSzPts val="2800"/>
              <a:buFont typeface="Calibri"/>
              <a:buChar char=" "/>
              <a:defRPr sz="2800" b="0" i="0" u="none" strike="noStrike" cap="none">
                <a:solidFill>
                  <a:srgbClr val="3F3F3F"/>
                </a:solidFill>
                <a:latin typeface="Calibri"/>
                <a:ea typeface="Calibri"/>
                <a:cs typeface="Calibri"/>
                <a:sym typeface="Calibri"/>
              </a:defRPr>
            </a:lvl1pPr>
            <a:lvl2pPr marL="914400" marR="0" lvl="1" indent="-381000" algn="l" rtl="0">
              <a:lnSpc>
                <a:spcPct val="90000"/>
              </a:lnSpc>
              <a:spcBef>
                <a:spcPts val="200"/>
              </a:spcBef>
              <a:spcAft>
                <a:spcPts val="0"/>
              </a:spcAft>
              <a:buClr>
                <a:schemeClr val="accent1"/>
              </a:buClr>
              <a:buSzPts val="2400"/>
              <a:buFont typeface="Calibri"/>
              <a:buChar char="◦"/>
              <a:defRPr sz="2400" b="0" i="0" u="none" strike="noStrike" cap="none">
                <a:solidFill>
                  <a:srgbClr val="3F3F3F"/>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dirty="0"/>
          </a:p>
        </p:txBody>
      </p:sp>
      <p:sp>
        <p:nvSpPr>
          <p:cNvPr id="40" name="Google Shape;40;p4"/>
          <p:cNvSpPr txBox="1">
            <a:spLocks noGrp="1"/>
          </p:cNvSpPr>
          <p:nvPr>
            <p:ph type="ftr" idx="11"/>
          </p:nvPr>
        </p:nvSpPr>
        <p:spPr>
          <a:xfrm>
            <a:off x="0" y="6428238"/>
            <a:ext cx="4876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prstClr val="white"/>
                </a:solidFill>
                <a:effectLst/>
                <a:uLnTx/>
                <a:uFillTx/>
                <a:latin typeface="Calibri"/>
                <a:cs typeface="Calibri"/>
                <a:sym typeface="Calibri"/>
              </a:rPr>
              <a:t>LOS ANGELES COUNTY OFFICE OF EDUCATION, 2018</a:t>
            </a:r>
            <a:endParaRPr kumimoji="0" sz="1200" b="0" i="0" u="none" strike="noStrike" kern="1200" cap="none" spc="0" normalizeH="0" baseline="0" noProof="0">
              <a:ln>
                <a:noFill/>
              </a:ln>
              <a:solidFill>
                <a:prstClr val="white"/>
              </a:solidFill>
              <a:effectLst/>
              <a:uLnTx/>
              <a:uFillTx/>
              <a:latin typeface="Calibri"/>
              <a:cs typeface="Calibri"/>
              <a:sym typeface="Calibri"/>
            </a:endParaRPr>
          </a:p>
        </p:txBody>
      </p:sp>
      <p:sp>
        <p:nvSpPr>
          <p:cNvPr id="41" name="Google Shape;41;p4"/>
          <p:cNvSpPr txBox="1">
            <a:spLocks noGrp="1"/>
          </p:cNvSpPr>
          <p:nvPr>
            <p:ph type="sldNum" idx="12"/>
          </p:nvPr>
        </p:nvSpPr>
        <p:spPr>
          <a:xfrm>
            <a:off x="10668001" y="642823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marR="0" lvl="0" indent="0" algn="r" defTabSz="457200" rtl="0" eaLnBrk="1" fontAlgn="base" latinLnBrk="0" hangingPunct="1">
              <a:lnSpc>
                <a:spcPct val="100000"/>
              </a:lnSpc>
              <a:spcBef>
                <a:spcPts val="0"/>
              </a:spcBef>
              <a:spcAft>
                <a:spcPct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r" defTabSz="457200" rtl="0" eaLnBrk="1" fontAlgn="base" latinLnBrk="0" hangingPunct="1">
                <a:lnSpc>
                  <a:spcPct val="100000"/>
                </a:lnSpc>
                <a:spcBef>
                  <a:spcPts val="0"/>
                </a:spcBef>
                <a:spcAft>
                  <a:spcPct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0718104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Титульный слайд" userDrawn="1">
  <p:cSld name="Титульный слайд">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472763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CEB6-5B97-9DC6-E918-8F89C40B4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6D945C-A9D4-442F-A4E6-F59D1DFB3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6EE8DF-A4C1-D95E-0E4E-930628AC9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CB64A4-36F3-2D77-3BEF-D1084107F3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CFEE03-0A4A-E489-BF4D-6AD43D69D2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78E68B-A87D-E91E-6649-E8B3855C23D3}"/>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8" name="Footer Placeholder 7">
            <a:extLst>
              <a:ext uri="{FF2B5EF4-FFF2-40B4-BE49-F238E27FC236}">
                <a16:creationId xmlns:a16="http://schemas.microsoft.com/office/drawing/2014/main" id="{2819B079-6841-7E22-F3E2-26075ECFA6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BE56BF-5F11-BCB8-01D3-3A56121D8B35}"/>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290425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noProof="0"/>
              <a:t>Click to edit Master title style</a:t>
            </a:r>
          </a:p>
        </p:txBody>
      </p:sp>
      <p:sp>
        <p:nvSpPr>
          <p:cNvPr id="3" name="Content Placeholder 2"/>
          <p:cNvSpPr>
            <a:spLocks noGrp="1"/>
          </p:cNvSpPr>
          <p:nvPr>
            <p:ph idx="1" hasCustomPrompt="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lvl1pPr>
              <a:defRPr>
                <a:solidFill>
                  <a:schemeClr val="bg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 Add a footer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5601C1-348E-4149-A60A-012B14EBE97F}" type="slidenum">
              <a:rPr kumimoji="0" lang="en-US" sz="1200" b="0" i="0" u="none" strike="noStrike" kern="1200" cap="none" spc="0" normalizeH="0" baseline="0" noProof="0" smtClean="0">
                <a:ln>
                  <a:noFill/>
                </a:ln>
                <a:solidFill>
                  <a:srgbClr val="D3D4D5"/>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endParaRPr>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rPr>
              <a:t>7/14/2018</a:t>
            </a:r>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hasCustomPrompt="1"/>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hasCustomPrompt="1"/>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hasCustomPrompt="1"/>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0484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72525"/>
              </a:solidFill>
              <a:effectLst/>
              <a:uLnTx/>
              <a:uFillTx/>
              <a:latin typeface="Arial" charset="0"/>
              <a:ea typeface="ＭＳ Ｐゴシック" charset="0"/>
              <a:cs typeface="+mn-cs"/>
            </a:endParaRPr>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ctr" defTabSz="457200" rtl="0" eaLnBrk="1" fontAlgn="base"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9422719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5619"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17D3E67-A170-5947-92F9-4ABE5012398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FD4E42-749D-454A-AAD6-6D8008B7DFC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296441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8145"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FF1C3C67-00F0-4C46-A63D-A3E68BEE7A6E}"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5CF443-83CB-FA42-A0EB-19B60E53FD1F}"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98167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6088" y="2019300"/>
            <a:ext cx="1754187"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500" y="5972175"/>
            <a:ext cx="112903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09362" y="439970"/>
            <a:ext cx="9144000" cy="897506"/>
          </a:xfrm>
          <a:solidFill>
            <a:schemeClr val="accent1"/>
          </a:solidFill>
        </p:spPr>
        <p:txBody>
          <a:bodyPr anchor="t">
            <a:normAutofit/>
          </a:bodyPr>
          <a:lstStyle>
            <a:lvl1pPr algn="ctr">
              <a:defRPr sz="4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609362" y="1404739"/>
            <a:ext cx="9144000" cy="519590"/>
          </a:xfrm>
          <a:solidFill>
            <a:schemeClr val="bg1">
              <a:lumMod val="75000"/>
            </a:schemeClr>
          </a:solidFill>
        </p:spPr>
        <p:txBody>
          <a:bodyPr>
            <a:normAutofit/>
          </a:bodyPr>
          <a:lstStyle>
            <a:lvl1pPr marL="0" indent="0" algn="ctr">
              <a:buNone/>
              <a:defRPr sz="2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Picture Placeholder 8"/>
          <p:cNvSpPr>
            <a:spLocks noGrp="1"/>
          </p:cNvSpPr>
          <p:nvPr>
            <p:ph type="pic" sz="quarter" idx="13"/>
          </p:nvPr>
        </p:nvSpPr>
        <p:spPr>
          <a:xfrm>
            <a:off x="2608764" y="1978256"/>
            <a:ext cx="9174162" cy="3791241"/>
          </a:xfrm>
        </p:spPr>
        <p:txBody>
          <a:bodyPr rtlCol="0">
            <a:normAutofit/>
          </a:bodyPr>
          <a:lstStyle/>
          <a:p>
            <a:pPr lvl="0"/>
            <a:r>
              <a:rPr lang="en-US" noProof="0"/>
              <a:t>Drag picture to placeholder or click icon to add</a:t>
            </a:r>
          </a:p>
        </p:txBody>
      </p:sp>
      <p:sp>
        <p:nvSpPr>
          <p:cNvPr id="7"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BEB0BE8-31A5-9843-A097-929A3CBB1073}"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10"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95F5536-9AC9-DB48-BACA-EA328C6989A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20275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7671" y="977019"/>
            <a:ext cx="11150221" cy="965744"/>
          </a:xfrm>
        </p:spPr>
        <p:txBody>
          <a:bodyPr anchor="t">
            <a:normAutofit/>
          </a:bodyPr>
          <a:lstStyle>
            <a:lvl1pPr algn="ctr">
              <a:defRPr sz="4500"/>
            </a:lvl1pPr>
          </a:lstStyle>
          <a:p>
            <a:r>
              <a:rPr lang="en-US"/>
              <a:t>Click to edit Master title style</a:t>
            </a:r>
            <a:endParaRPr lang="en-US" dirty="0"/>
          </a:p>
        </p:txBody>
      </p:sp>
      <p:sp>
        <p:nvSpPr>
          <p:cNvPr id="8" name="Picture Placeholder 7"/>
          <p:cNvSpPr>
            <a:spLocks noGrp="1"/>
          </p:cNvSpPr>
          <p:nvPr>
            <p:ph type="pic" sz="quarter" idx="13"/>
          </p:nvPr>
        </p:nvSpPr>
        <p:spPr>
          <a:xfrm>
            <a:off x="477671" y="2002694"/>
            <a:ext cx="11150767" cy="4013200"/>
          </a:xfrm>
        </p:spPr>
        <p:txBody>
          <a:bodyPr rtlCol="0">
            <a:normAutofit/>
          </a:bodyPr>
          <a:lstStyle/>
          <a:p>
            <a:pPr lvl="0"/>
            <a:r>
              <a:rPr lang="en-US" noProof="0"/>
              <a:t>Drag picture to placeholder or click icon to add</a:t>
            </a:r>
          </a:p>
        </p:txBody>
      </p:sp>
      <p:sp>
        <p:nvSpPr>
          <p:cNvPr id="6"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C80E967-4778-2F49-B2BE-4672DE2602E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D81D3F1-2B69-8A4D-8DBF-5E7C89409C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204512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100" y="839342"/>
            <a:ext cx="4876231" cy="416256"/>
          </a:xfrm>
        </p:spPr>
        <p:txBody>
          <a:bodyPr anchor="b">
            <a:normAutofit/>
          </a:bodyPr>
          <a:lstStyle>
            <a:lvl1pPr>
              <a:defRPr sz="25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72752" y="839342"/>
            <a:ext cx="6262048" cy="5180457"/>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19100" y="1414726"/>
            <a:ext cx="4876231" cy="4605073"/>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093CCCA-724E-9E4C-AA2B-C2AFC0102DF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4DCA3D-312D-1D44-8E30-629EDC918A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34379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86115" y="814891"/>
            <a:ext cx="4548685" cy="416256"/>
          </a:xfrm>
        </p:spPr>
        <p:txBody>
          <a:bodyPr anchor="b">
            <a:no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100" y="835356"/>
            <a:ext cx="6551612" cy="5184444"/>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7186115" y="1403922"/>
            <a:ext cx="4548685" cy="4577776"/>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6B0C3F-483C-1D4F-B0D0-A8415C71B1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solidFill>
                  <a:schemeClr val="bg1">
                    <a:lumMod val="50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Brought to you by the Los Angeles County Office of Education</a:t>
            </a:r>
          </a:p>
        </p:txBody>
      </p:sp>
      <p:sp>
        <p:nvSpPr>
          <p:cNvPr id="9" name="Slide Number Placeholder 6"/>
          <p:cNvSpPr>
            <a:spLocks noGrp="1"/>
          </p:cNvSpPr>
          <p:nvPr>
            <p:ph type="sldNum" sz="quarter" idx="12"/>
          </p:nvPr>
        </p:nvSpPr>
        <p:spPr/>
        <p:txBody>
          <a:bodyPr/>
          <a:lstStyle>
            <a:lvl1pPr>
              <a:defRPr>
                <a:solidFill>
                  <a:srgbClr val="717476"/>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16F725-1C53-A547-9E43-00B1D9E27EB4}" type="slidenum">
              <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08478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1" y="100005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3879776"/>
            <a:ext cx="10515600" cy="1500187"/>
          </a:xfrm>
        </p:spPr>
        <p:txBody>
          <a:bodyPr/>
          <a:lstStyle>
            <a:lvl1pPr marL="0" indent="0">
              <a:buNone/>
              <a:defRPr sz="2400">
                <a:solidFill>
                  <a:schemeClr val="tx1">
                    <a:lumMod val="65000"/>
                    <a:lumOff val="3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1D5B948-64E4-E842-A5FA-9F92FED5A71D}"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F527BA-5E8C-984E-949D-393138F06DC4}"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2025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36427" y="213258"/>
            <a:ext cx="9373737" cy="48629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FA7A9D-C5E7-1048-BECE-9B91008C7484}"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2B0AF5B-D571-0C40-AC89-2C9D94F9057D}"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6110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F87A-052E-792E-11FE-896E77433B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AB15CF-A3FC-D509-1653-313B4CC5505B}"/>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4" name="Footer Placeholder 3">
            <a:extLst>
              <a:ext uri="{FF2B5EF4-FFF2-40B4-BE49-F238E27FC236}">
                <a16:creationId xmlns:a16="http://schemas.microsoft.com/office/drawing/2014/main" id="{63737467-4913-94FE-6744-564FAB7CC0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03FEF-B349-4CF8-F246-60268E663665}"/>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2577613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3900" y="175363"/>
            <a:ext cx="8994325" cy="564979"/>
          </a:xfrm>
        </p:spPr>
        <p:txBody>
          <a:bodyPr anchor="t"/>
          <a:lstStyle/>
          <a:p>
            <a:r>
              <a:rPr lang="en-US"/>
              <a:t>Click to edit Master title style</a:t>
            </a:r>
            <a:endParaRPr lang="en-US" dirty="0"/>
          </a:p>
        </p:txBody>
      </p:sp>
      <p:sp>
        <p:nvSpPr>
          <p:cNvPr id="3" name="Text Placeholder 2"/>
          <p:cNvSpPr>
            <a:spLocks noGrp="1"/>
          </p:cNvSpPr>
          <p:nvPr>
            <p:ph type="body" idx="1"/>
          </p:nvPr>
        </p:nvSpPr>
        <p:spPr>
          <a:xfrm>
            <a:off x="839789" y="91688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879757"/>
            <a:ext cx="5157787"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91688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879757"/>
            <a:ext cx="5183188"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79D62B7-E2D0-8347-AE13-8E750086DE2C}"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C54D797-3769-EC48-A735-B084781E5B4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48956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A85A07A-82CD-9746-8BDD-B1610FC6D075}"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6E56276-1FA6-7145-B716-8E3FD6CCF4FA}"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55398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C11E6FC-56C2-CD4B-8D9A-79692BABC99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673C478-D41D-6E42-A11D-B9DD5466E1B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60822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A00E863-EEE5-ED49-B5D0-1C5F31A278BA}"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A2EEA9-48AE-2941-A08C-4D865A80D71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21027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1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57400" y="460375"/>
            <a:ext cx="4429125" cy="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B22A566-6A67-C144-B626-2BF55F933C91}"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6"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2F37EDC-909E-8A41-B7CA-4D5B6D50599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61598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FD3F7EB-8151-884C-9772-A4469BE0145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8686A18-FF3E-A74F-BC4E-47413D55BF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347283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358" y="200735"/>
            <a:ext cx="9313798" cy="57718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5EB6CC3-655B-E64F-91CD-3981030D36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7F2A088-22D6-7243-B2E6-BB5229CABF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69097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4A1C03B2-C063-4018-A6F1-C5F963A5A543}" type="datetime1">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246987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2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2B81DD-30FE-4338-B762-DEE26318C715}" type="datetime1">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626466"/>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26466"/>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626466"/>
              </a:solidFill>
              <a:effectLst/>
              <a:uLnTx/>
              <a:uFillTx/>
              <a:latin typeface="Arial"/>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26466"/>
              </a:solidFill>
              <a:effectLst/>
              <a:uLnTx/>
              <a:uFillTx/>
              <a:latin typeface="Arial" charset="0"/>
              <a:ea typeface="ＭＳ Ｐゴシック" charset="0"/>
              <a:cs typeface="+mn-cs"/>
            </a:endParaRPr>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50781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chemeClr val="accent1"/>
              </a:buClr>
              <a:buSzPts val="4000"/>
              <a:buFont typeface="Calibri"/>
              <a:buNone/>
              <a:defRPr sz="4000" b="1" i="0" u="none" strike="noStrike" cap="all" baseline="0">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4"/>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lstStyle>
            <a:lvl1pPr marL="457200" marR="0" lvl="0" indent="-406400" algn="l" rtl="0">
              <a:lnSpc>
                <a:spcPct val="90000"/>
              </a:lnSpc>
              <a:spcBef>
                <a:spcPts val="1200"/>
              </a:spcBef>
              <a:spcAft>
                <a:spcPts val="0"/>
              </a:spcAft>
              <a:buClr>
                <a:schemeClr val="accent1"/>
              </a:buClr>
              <a:buSzPts val="2800"/>
              <a:buFont typeface="Calibri"/>
              <a:buChar char=" "/>
              <a:defRPr sz="2800" b="0" i="0" u="none" strike="noStrike" cap="none">
                <a:solidFill>
                  <a:srgbClr val="3F3F3F"/>
                </a:solidFill>
                <a:latin typeface="Calibri"/>
                <a:ea typeface="Calibri"/>
                <a:cs typeface="Calibri"/>
                <a:sym typeface="Calibri"/>
              </a:defRPr>
            </a:lvl1pPr>
            <a:lvl2pPr marL="914400" marR="0" lvl="1" indent="-381000" algn="l" rtl="0">
              <a:lnSpc>
                <a:spcPct val="90000"/>
              </a:lnSpc>
              <a:spcBef>
                <a:spcPts val="200"/>
              </a:spcBef>
              <a:spcAft>
                <a:spcPts val="0"/>
              </a:spcAft>
              <a:buClr>
                <a:schemeClr val="accent1"/>
              </a:buClr>
              <a:buSzPts val="2400"/>
              <a:buFont typeface="Calibri"/>
              <a:buChar char="◦"/>
              <a:defRPr sz="2400" b="0" i="0" u="none" strike="noStrike" cap="none">
                <a:solidFill>
                  <a:srgbClr val="3F3F3F"/>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dirty="0"/>
          </a:p>
        </p:txBody>
      </p:sp>
      <p:sp>
        <p:nvSpPr>
          <p:cNvPr id="40" name="Google Shape;40;p4"/>
          <p:cNvSpPr txBox="1">
            <a:spLocks noGrp="1"/>
          </p:cNvSpPr>
          <p:nvPr>
            <p:ph type="ftr" idx="11"/>
          </p:nvPr>
        </p:nvSpPr>
        <p:spPr>
          <a:xfrm>
            <a:off x="0" y="6428238"/>
            <a:ext cx="4876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prstClr val="white"/>
                </a:solidFill>
                <a:effectLst/>
                <a:uLnTx/>
                <a:uFillTx/>
                <a:latin typeface="Calibri"/>
                <a:cs typeface="Calibri"/>
                <a:sym typeface="Calibri"/>
              </a:rPr>
              <a:t>LOS ANGELES COUNTY OFFICE OF EDUCATION, 2018</a:t>
            </a:r>
            <a:endParaRPr kumimoji="0" sz="1200" b="0" i="0" u="none" strike="noStrike" kern="1200" cap="none" spc="0" normalizeH="0" baseline="0" noProof="0">
              <a:ln>
                <a:noFill/>
              </a:ln>
              <a:solidFill>
                <a:prstClr val="white"/>
              </a:solidFill>
              <a:effectLst/>
              <a:uLnTx/>
              <a:uFillTx/>
              <a:latin typeface="Calibri"/>
              <a:cs typeface="Calibri"/>
              <a:sym typeface="Calibri"/>
            </a:endParaRPr>
          </a:p>
        </p:txBody>
      </p:sp>
      <p:sp>
        <p:nvSpPr>
          <p:cNvPr id="41" name="Google Shape;41;p4"/>
          <p:cNvSpPr txBox="1">
            <a:spLocks noGrp="1"/>
          </p:cNvSpPr>
          <p:nvPr>
            <p:ph type="sldNum" idx="12"/>
          </p:nvPr>
        </p:nvSpPr>
        <p:spPr>
          <a:xfrm>
            <a:off x="10668001" y="642823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marR="0" lvl="0" indent="0" algn="r" defTabSz="457200" rtl="0" eaLnBrk="1" fontAlgn="base" latinLnBrk="0" hangingPunct="1">
              <a:lnSpc>
                <a:spcPct val="100000"/>
              </a:lnSpc>
              <a:spcBef>
                <a:spcPts val="0"/>
              </a:spcBef>
              <a:spcAft>
                <a:spcPct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r" defTabSz="457200" rtl="0" eaLnBrk="1" fontAlgn="base" latinLnBrk="0" hangingPunct="1">
                <a:lnSpc>
                  <a:spcPct val="100000"/>
                </a:lnSpc>
                <a:spcBef>
                  <a:spcPts val="0"/>
                </a:spcBef>
                <a:spcAft>
                  <a:spcPct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55171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E32CB-213B-2C62-7D1E-61EF484F0495}"/>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3" name="Footer Placeholder 2">
            <a:extLst>
              <a:ext uri="{FF2B5EF4-FFF2-40B4-BE49-F238E27FC236}">
                <a16:creationId xmlns:a16="http://schemas.microsoft.com/office/drawing/2014/main" id="{0741F049-FE67-4E65-989A-6F71D856B2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FD89B-9A74-C874-23D8-117A53BE279D}"/>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1295719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Титульный слайд" userDrawn="1">
  <p:cSld name="Титульный слайд">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496594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noProof="0"/>
              <a:t>Click to edit Master title style</a:t>
            </a:r>
          </a:p>
        </p:txBody>
      </p:sp>
      <p:sp>
        <p:nvSpPr>
          <p:cNvPr id="3" name="Content Placeholder 2"/>
          <p:cNvSpPr>
            <a:spLocks noGrp="1"/>
          </p:cNvSpPr>
          <p:nvPr>
            <p:ph idx="1" hasCustomPrompt="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lvl1pPr>
              <a:defRPr>
                <a:solidFill>
                  <a:schemeClr val="bg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 Add a footer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5601C1-348E-4149-A60A-012B14EBE97F}" type="slidenum">
              <a:rPr kumimoji="0" lang="en-US" sz="1200" b="0" i="0" u="none" strike="noStrike" kern="1200" cap="none" spc="0" normalizeH="0" baseline="0" noProof="0" smtClean="0">
                <a:ln>
                  <a:noFill/>
                </a:ln>
                <a:solidFill>
                  <a:srgbClr val="D3D4D5"/>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endParaRPr>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rPr>
              <a:t>7/14/2018</a:t>
            </a:r>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hasCustomPrompt="1"/>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hasCustomPrompt="1"/>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hasCustomPrompt="1"/>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92196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72525"/>
              </a:solidFill>
              <a:effectLst/>
              <a:uLnTx/>
              <a:uFillTx/>
              <a:latin typeface="Arial" charset="0"/>
              <a:ea typeface="ＭＳ Ｐゴシック" charset="0"/>
              <a:cs typeface="+mn-cs"/>
            </a:endParaRPr>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ctr" defTabSz="457200" rtl="0" eaLnBrk="1" fontAlgn="base"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277381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5619"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17D3E67-A170-5947-92F9-4ABE5012398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FD4E42-749D-454A-AAD6-6D8008B7DFC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813718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8145"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FF1C3C67-00F0-4C46-A63D-A3E68BEE7A6E}"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5CF443-83CB-FA42-A0EB-19B60E53FD1F}"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876423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6088" y="2019300"/>
            <a:ext cx="1754187"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500" y="5972175"/>
            <a:ext cx="112903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09362" y="439970"/>
            <a:ext cx="9144000" cy="897506"/>
          </a:xfrm>
          <a:solidFill>
            <a:schemeClr val="accent1"/>
          </a:solidFill>
        </p:spPr>
        <p:txBody>
          <a:bodyPr anchor="t">
            <a:normAutofit/>
          </a:bodyPr>
          <a:lstStyle>
            <a:lvl1pPr algn="ctr">
              <a:defRPr sz="4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609362" y="1404739"/>
            <a:ext cx="9144000" cy="519590"/>
          </a:xfrm>
          <a:solidFill>
            <a:schemeClr val="bg1">
              <a:lumMod val="75000"/>
            </a:schemeClr>
          </a:solidFill>
        </p:spPr>
        <p:txBody>
          <a:bodyPr>
            <a:normAutofit/>
          </a:bodyPr>
          <a:lstStyle>
            <a:lvl1pPr marL="0" indent="0" algn="ctr">
              <a:buNone/>
              <a:defRPr sz="2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Picture Placeholder 8"/>
          <p:cNvSpPr>
            <a:spLocks noGrp="1"/>
          </p:cNvSpPr>
          <p:nvPr>
            <p:ph type="pic" sz="quarter" idx="13"/>
          </p:nvPr>
        </p:nvSpPr>
        <p:spPr>
          <a:xfrm>
            <a:off x="2608764" y="1978256"/>
            <a:ext cx="9174162" cy="3791241"/>
          </a:xfrm>
        </p:spPr>
        <p:txBody>
          <a:bodyPr rtlCol="0">
            <a:normAutofit/>
          </a:bodyPr>
          <a:lstStyle/>
          <a:p>
            <a:pPr lvl="0"/>
            <a:r>
              <a:rPr lang="en-US" noProof="0"/>
              <a:t>Drag picture to placeholder or click icon to add</a:t>
            </a:r>
          </a:p>
        </p:txBody>
      </p:sp>
      <p:sp>
        <p:nvSpPr>
          <p:cNvPr id="7"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BEB0BE8-31A5-9843-A097-929A3CBB1073}"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10"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95F5536-9AC9-DB48-BACA-EA328C6989A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04726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7671" y="977019"/>
            <a:ext cx="11150221" cy="965744"/>
          </a:xfrm>
        </p:spPr>
        <p:txBody>
          <a:bodyPr anchor="t">
            <a:normAutofit/>
          </a:bodyPr>
          <a:lstStyle>
            <a:lvl1pPr algn="ctr">
              <a:defRPr sz="4500"/>
            </a:lvl1pPr>
          </a:lstStyle>
          <a:p>
            <a:r>
              <a:rPr lang="en-US"/>
              <a:t>Click to edit Master title style</a:t>
            </a:r>
            <a:endParaRPr lang="en-US" dirty="0"/>
          </a:p>
        </p:txBody>
      </p:sp>
      <p:sp>
        <p:nvSpPr>
          <p:cNvPr id="8" name="Picture Placeholder 7"/>
          <p:cNvSpPr>
            <a:spLocks noGrp="1"/>
          </p:cNvSpPr>
          <p:nvPr>
            <p:ph type="pic" sz="quarter" idx="13"/>
          </p:nvPr>
        </p:nvSpPr>
        <p:spPr>
          <a:xfrm>
            <a:off x="477671" y="2002694"/>
            <a:ext cx="11150767" cy="4013200"/>
          </a:xfrm>
        </p:spPr>
        <p:txBody>
          <a:bodyPr rtlCol="0">
            <a:normAutofit/>
          </a:bodyPr>
          <a:lstStyle/>
          <a:p>
            <a:pPr lvl="0"/>
            <a:r>
              <a:rPr lang="en-US" noProof="0"/>
              <a:t>Drag picture to placeholder or click icon to add</a:t>
            </a:r>
          </a:p>
        </p:txBody>
      </p:sp>
      <p:sp>
        <p:nvSpPr>
          <p:cNvPr id="6"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C80E967-4778-2F49-B2BE-4672DE2602E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D81D3F1-2B69-8A4D-8DBF-5E7C89409C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725251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100" y="839342"/>
            <a:ext cx="4876231" cy="416256"/>
          </a:xfrm>
        </p:spPr>
        <p:txBody>
          <a:bodyPr anchor="b">
            <a:normAutofit/>
          </a:bodyPr>
          <a:lstStyle>
            <a:lvl1pPr>
              <a:defRPr sz="25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72752" y="839342"/>
            <a:ext cx="6262048" cy="5180457"/>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19100" y="1414726"/>
            <a:ext cx="4876231" cy="4605073"/>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093CCCA-724E-9E4C-AA2B-C2AFC0102DF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4DCA3D-312D-1D44-8E30-629EDC918A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238015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86115" y="814891"/>
            <a:ext cx="4548685" cy="416256"/>
          </a:xfrm>
        </p:spPr>
        <p:txBody>
          <a:bodyPr anchor="b">
            <a:no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100" y="835356"/>
            <a:ext cx="6551612" cy="5184444"/>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7186115" y="1403922"/>
            <a:ext cx="4548685" cy="4577776"/>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6B0C3F-483C-1D4F-B0D0-A8415C71B1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solidFill>
                  <a:schemeClr val="bg1">
                    <a:lumMod val="50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Brought to you by the Los Angeles County Office of Education</a:t>
            </a:r>
          </a:p>
        </p:txBody>
      </p:sp>
      <p:sp>
        <p:nvSpPr>
          <p:cNvPr id="9" name="Slide Number Placeholder 6"/>
          <p:cNvSpPr>
            <a:spLocks noGrp="1"/>
          </p:cNvSpPr>
          <p:nvPr>
            <p:ph type="sldNum" sz="quarter" idx="12"/>
          </p:nvPr>
        </p:nvSpPr>
        <p:spPr/>
        <p:txBody>
          <a:bodyPr/>
          <a:lstStyle>
            <a:lvl1pPr>
              <a:defRPr>
                <a:solidFill>
                  <a:srgbClr val="717476"/>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16F725-1C53-A547-9E43-00B1D9E27EB4}" type="slidenum">
              <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982314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1" y="100005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3879776"/>
            <a:ext cx="10515600" cy="1500187"/>
          </a:xfrm>
        </p:spPr>
        <p:txBody>
          <a:bodyPr/>
          <a:lstStyle>
            <a:lvl1pPr marL="0" indent="0">
              <a:buNone/>
              <a:defRPr sz="2400">
                <a:solidFill>
                  <a:schemeClr val="tx1">
                    <a:lumMod val="65000"/>
                    <a:lumOff val="3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1D5B948-64E4-E842-A5FA-9F92FED5A71D}"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DF527BA-5E8C-984E-949D-393138F06DC4}"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0222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D527-3A04-88C9-88B9-F36B94491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7154C5-1441-2DA6-C892-A85C7C02B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6F8277-63B6-6218-91E5-C04DEDED6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DC268-D391-3905-AD7E-8D2BF48CEAF5}"/>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6" name="Footer Placeholder 5">
            <a:extLst>
              <a:ext uri="{FF2B5EF4-FFF2-40B4-BE49-F238E27FC236}">
                <a16:creationId xmlns:a16="http://schemas.microsoft.com/office/drawing/2014/main" id="{2EBC5FAF-455C-23D8-E07D-4FFE5F85A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6DADDE-B97C-E919-B232-246A99E76439}"/>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1035734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36427" y="213258"/>
            <a:ext cx="9373737" cy="48629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928049"/>
            <a:ext cx="5181600" cy="5248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FA7A9D-C5E7-1048-BECE-9B91008C7484}"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2B0AF5B-D571-0C40-AC89-2C9D94F9057D}"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7632501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3900" y="175363"/>
            <a:ext cx="8994325" cy="564979"/>
          </a:xfrm>
        </p:spPr>
        <p:txBody>
          <a:bodyPr anchor="t"/>
          <a:lstStyle/>
          <a:p>
            <a:r>
              <a:rPr lang="en-US"/>
              <a:t>Click to edit Master title style</a:t>
            </a:r>
            <a:endParaRPr lang="en-US" dirty="0"/>
          </a:p>
        </p:txBody>
      </p:sp>
      <p:sp>
        <p:nvSpPr>
          <p:cNvPr id="3" name="Text Placeholder 2"/>
          <p:cNvSpPr>
            <a:spLocks noGrp="1"/>
          </p:cNvSpPr>
          <p:nvPr>
            <p:ph type="body" idx="1"/>
          </p:nvPr>
        </p:nvSpPr>
        <p:spPr>
          <a:xfrm>
            <a:off x="839789" y="91688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879757"/>
            <a:ext cx="5157787"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91688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1879757"/>
            <a:ext cx="5183188" cy="4309906"/>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79D62B7-E2D0-8347-AE13-8E750086DE2C}"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C54D797-3769-EC48-A735-B084781E5B4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87406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A85A07A-82CD-9746-8BDD-B1610FC6D075}"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46E56276-1FA6-7145-B716-8E3FD6CCF4FA}"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72628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C11E6FC-56C2-CD4B-8D9A-79692BABC99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8673C478-D41D-6E42-A11D-B9DD5466E1B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614155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A00E863-EEE5-ED49-B5D0-1C5F31A278BA}"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8"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93A2EEA9-48AE-2941-A08C-4D865A80D715}"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14307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10"/>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57400" y="460375"/>
            <a:ext cx="4429125" cy="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B22A566-6A67-C144-B626-2BF55F933C91}"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6"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2F37EDC-909E-8A41-B7CA-4D5B6D50599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7103776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Date Placeholder 1"/>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FD3F7EB-8151-884C-9772-A4469BE0145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2"/>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3"/>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8686A18-FF3E-A74F-BC4E-47413D55BF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40327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88358" y="200735"/>
            <a:ext cx="9313798" cy="57718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5EB6CC3-655B-E64F-91CD-3981030D36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07F2A088-22D6-7243-B2E6-BB5229CABF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49735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4A1C03B2-C063-4018-A6F1-C5F963A5A543}" type="datetime1">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685757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cSld name="2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12B81DD-30FE-4338-B762-DEE26318C715}" type="datetime1">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dirty="0">
              <a:ln>
                <a:noFill/>
              </a:ln>
              <a:solidFill>
                <a:srgbClr val="626466"/>
              </a:solidFill>
              <a:effectLst/>
              <a:uLnTx/>
              <a:uFillTx/>
              <a:latin typeface="Arial" charset="0"/>
              <a:ea typeface="ＭＳ Ｐゴシック" charset="0"/>
              <a:cs typeface="+mn-cs"/>
            </a:endParaRPr>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26466"/>
                </a:solidFill>
                <a:effectLst/>
                <a:uLnTx/>
                <a:uFillTx/>
                <a:latin typeface="Arial"/>
                <a:ea typeface="+mn-ea"/>
                <a:cs typeface="+mn-cs"/>
              </a:rPr>
              <a:t>LOS ANGELES COUNTY OFFICE OF EDUCATION, 2018</a:t>
            </a:r>
            <a:endParaRPr kumimoji="0" lang="en-US" sz="1200" b="0" i="0" u="none" strike="noStrike" kern="1200" cap="none" spc="0" normalizeH="0" baseline="0" noProof="0" dirty="0">
              <a:ln>
                <a:noFill/>
              </a:ln>
              <a:solidFill>
                <a:srgbClr val="626466"/>
              </a:solidFill>
              <a:effectLst/>
              <a:uLnTx/>
              <a:uFillTx/>
              <a:latin typeface="Arial"/>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62646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26466"/>
              </a:solidFill>
              <a:effectLst/>
              <a:uLnTx/>
              <a:uFillTx/>
              <a:latin typeface="Arial" charset="0"/>
              <a:ea typeface="ＭＳ Ｐゴシック" charset="0"/>
              <a:cs typeface="+mn-cs"/>
            </a:endParaRPr>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50017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6D98-84A7-949D-F9E3-0F771EF4F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46F8B-51E0-F2E0-CB2F-D7AC084CA0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8C2D05-EDC8-EAFD-7A56-B6646C9B2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7A822-92D0-6A23-1F65-8D3EF865D7D5}"/>
              </a:ext>
            </a:extLst>
          </p:cNvPr>
          <p:cNvSpPr>
            <a:spLocks noGrp="1"/>
          </p:cNvSpPr>
          <p:nvPr>
            <p:ph type="dt" sz="half" idx="10"/>
          </p:nvPr>
        </p:nvSpPr>
        <p:spPr/>
        <p:txBody>
          <a:bodyPr/>
          <a:lstStyle/>
          <a:p>
            <a:fld id="{CEBE105E-63CC-4F99-9AD9-19B64DB28B05}" type="datetimeFigureOut">
              <a:rPr lang="en-US" smtClean="0"/>
              <a:t>5/18/2022</a:t>
            </a:fld>
            <a:endParaRPr lang="en-US"/>
          </a:p>
        </p:txBody>
      </p:sp>
      <p:sp>
        <p:nvSpPr>
          <p:cNvPr id="6" name="Footer Placeholder 5">
            <a:extLst>
              <a:ext uri="{FF2B5EF4-FFF2-40B4-BE49-F238E27FC236}">
                <a16:creationId xmlns:a16="http://schemas.microsoft.com/office/drawing/2014/main" id="{5A666342-610E-E2DA-DB5D-BD1951100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FB093-1DA7-CCC0-6B25-8030DF18157E}"/>
              </a:ext>
            </a:extLst>
          </p:cNvPr>
          <p:cNvSpPr>
            <a:spLocks noGrp="1"/>
          </p:cNvSpPr>
          <p:nvPr>
            <p:ph type="sldNum" sz="quarter" idx="12"/>
          </p:nvPr>
        </p:nvSpPr>
        <p:spPr/>
        <p:txBody>
          <a:bodyPr/>
          <a:lstStyle/>
          <a:p>
            <a:fld id="{77F8CC80-7989-4BDD-9AB4-4382E7352E64}" type="slidenum">
              <a:rPr lang="en-US" smtClean="0"/>
              <a:t>‹#›</a:t>
            </a:fld>
            <a:endParaRPr lang="en-US"/>
          </a:p>
        </p:txBody>
      </p:sp>
    </p:spTree>
    <p:extLst>
      <p:ext uri="{BB962C8B-B14F-4D97-AF65-F5344CB8AC3E}">
        <p14:creationId xmlns:p14="http://schemas.microsoft.com/office/powerpoint/2010/main" val="3953379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chemeClr val="accent1"/>
              </a:buClr>
              <a:buSzPts val="4000"/>
              <a:buFont typeface="Calibri"/>
              <a:buNone/>
              <a:defRPr sz="4000" b="1" i="0" u="none" strike="noStrike" cap="all" baseline="0">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4"/>
          <p:cNvSpPr txBox="1">
            <a:spLocks noGrp="1"/>
          </p:cNvSpPr>
          <p:nvPr>
            <p:ph type="body" idx="1"/>
          </p:nvPr>
        </p:nvSpPr>
        <p:spPr>
          <a:xfrm>
            <a:off x="1097279" y="1845734"/>
            <a:ext cx="10058401" cy="4023360"/>
          </a:xfrm>
          <a:prstGeom prst="rect">
            <a:avLst/>
          </a:prstGeom>
          <a:noFill/>
          <a:ln>
            <a:noFill/>
          </a:ln>
        </p:spPr>
        <p:txBody>
          <a:bodyPr spcFirstLastPara="1" wrap="square" lIns="0" tIns="45700" rIns="0" bIns="45700" anchor="t" anchorCtr="0"/>
          <a:lstStyle>
            <a:lvl1pPr marL="457200" marR="0" lvl="0" indent="-406400" algn="l" rtl="0">
              <a:lnSpc>
                <a:spcPct val="90000"/>
              </a:lnSpc>
              <a:spcBef>
                <a:spcPts val="1200"/>
              </a:spcBef>
              <a:spcAft>
                <a:spcPts val="0"/>
              </a:spcAft>
              <a:buClr>
                <a:schemeClr val="accent1"/>
              </a:buClr>
              <a:buSzPts val="2800"/>
              <a:buFont typeface="Calibri"/>
              <a:buChar char=" "/>
              <a:defRPr sz="2800" b="0" i="0" u="none" strike="noStrike" cap="none">
                <a:solidFill>
                  <a:srgbClr val="3F3F3F"/>
                </a:solidFill>
                <a:latin typeface="Calibri"/>
                <a:ea typeface="Calibri"/>
                <a:cs typeface="Calibri"/>
                <a:sym typeface="Calibri"/>
              </a:defRPr>
            </a:lvl1pPr>
            <a:lvl2pPr marL="914400" marR="0" lvl="1" indent="-381000" algn="l" rtl="0">
              <a:lnSpc>
                <a:spcPct val="90000"/>
              </a:lnSpc>
              <a:spcBef>
                <a:spcPts val="200"/>
              </a:spcBef>
              <a:spcAft>
                <a:spcPts val="0"/>
              </a:spcAft>
              <a:buClr>
                <a:schemeClr val="accent1"/>
              </a:buClr>
              <a:buSzPts val="2400"/>
              <a:buFont typeface="Calibri"/>
              <a:buChar char="◦"/>
              <a:defRPr sz="2400" b="0" i="0" u="none" strike="noStrike" cap="none">
                <a:solidFill>
                  <a:srgbClr val="3F3F3F"/>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Calibri"/>
              <a:buChar char="◦"/>
              <a:defRPr sz="2000" b="0" i="0" u="none" strike="noStrike" cap="none">
                <a:solidFill>
                  <a:srgbClr val="3F3F3F"/>
                </a:solidFill>
                <a:latin typeface="Calibri"/>
                <a:ea typeface="Calibri"/>
                <a:cs typeface="Calibri"/>
                <a:sym typeface="Calibri"/>
              </a:defRPr>
            </a:lvl3pPr>
            <a:lvl4pPr marL="1828800" marR="0" lvl="3"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4pPr>
            <a:lvl5pPr marL="2286000" marR="0" lvl="4" indent="-342900" algn="l" rtl="0">
              <a:lnSpc>
                <a:spcPct val="90000"/>
              </a:lnSpc>
              <a:spcBef>
                <a:spcPts val="4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dirty="0"/>
          </a:p>
        </p:txBody>
      </p:sp>
      <p:sp>
        <p:nvSpPr>
          <p:cNvPr id="40" name="Google Shape;40;p4"/>
          <p:cNvSpPr txBox="1">
            <a:spLocks noGrp="1"/>
          </p:cNvSpPr>
          <p:nvPr>
            <p:ph type="ftr" idx="11"/>
          </p:nvPr>
        </p:nvSpPr>
        <p:spPr>
          <a:xfrm>
            <a:off x="0" y="6428238"/>
            <a:ext cx="4876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prstClr val="white"/>
                </a:solidFill>
                <a:effectLst/>
                <a:uLnTx/>
                <a:uFillTx/>
                <a:latin typeface="Calibri"/>
                <a:cs typeface="Calibri"/>
                <a:sym typeface="Calibri"/>
              </a:rPr>
              <a:t>LOS ANGELES COUNTY OFFICE OF EDUCATION, 2018</a:t>
            </a:r>
            <a:endParaRPr kumimoji="0" sz="1200" b="0" i="0" u="none" strike="noStrike" kern="1200" cap="none" spc="0" normalizeH="0" baseline="0" noProof="0">
              <a:ln>
                <a:noFill/>
              </a:ln>
              <a:solidFill>
                <a:prstClr val="white"/>
              </a:solidFill>
              <a:effectLst/>
              <a:uLnTx/>
              <a:uFillTx/>
              <a:latin typeface="Calibri"/>
              <a:cs typeface="Calibri"/>
              <a:sym typeface="Calibri"/>
            </a:endParaRPr>
          </a:p>
        </p:txBody>
      </p:sp>
      <p:sp>
        <p:nvSpPr>
          <p:cNvPr id="41" name="Google Shape;41;p4"/>
          <p:cNvSpPr txBox="1">
            <a:spLocks noGrp="1"/>
          </p:cNvSpPr>
          <p:nvPr>
            <p:ph type="sldNum" idx="12"/>
          </p:nvPr>
        </p:nvSpPr>
        <p:spPr>
          <a:xfrm>
            <a:off x="10668001" y="642823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FFFFFF"/>
                </a:solidFill>
                <a:latin typeface="Calibri"/>
                <a:ea typeface="Calibri"/>
                <a:cs typeface="Calibri"/>
                <a:sym typeface="Calibri"/>
              </a:defRPr>
            </a:lvl1pPr>
            <a:lvl2pPr marL="0" marR="0" lvl="1" indent="0" algn="r" rtl="0">
              <a:spcBef>
                <a:spcPts val="0"/>
              </a:spcBef>
              <a:buNone/>
              <a:defRPr sz="1200" b="0" i="0" u="none" strike="noStrike" cap="none">
                <a:solidFill>
                  <a:srgbClr val="FFFFFF"/>
                </a:solidFill>
                <a:latin typeface="Calibri"/>
                <a:ea typeface="Calibri"/>
                <a:cs typeface="Calibri"/>
                <a:sym typeface="Calibri"/>
              </a:defRPr>
            </a:lvl2pPr>
            <a:lvl3pPr marL="0" marR="0" lvl="2" indent="0" algn="r" rtl="0">
              <a:spcBef>
                <a:spcPts val="0"/>
              </a:spcBef>
              <a:buNone/>
              <a:defRPr sz="1200" b="0" i="0" u="none" strike="noStrike" cap="none">
                <a:solidFill>
                  <a:srgbClr val="FFFFFF"/>
                </a:solidFill>
                <a:latin typeface="Calibri"/>
                <a:ea typeface="Calibri"/>
                <a:cs typeface="Calibri"/>
                <a:sym typeface="Calibri"/>
              </a:defRPr>
            </a:lvl3pPr>
            <a:lvl4pPr marL="0" marR="0" lvl="3" indent="0" algn="r" rtl="0">
              <a:spcBef>
                <a:spcPts val="0"/>
              </a:spcBef>
              <a:buNone/>
              <a:defRPr sz="1200" b="0" i="0" u="none" strike="noStrike" cap="none">
                <a:solidFill>
                  <a:srgbClr val="FFFFFF"/>
                </a:solidFill>
                <a:latin typeface="Calibri"/>
                <a:ea typeface="Calibri"/>
                <a:cs typeface="Calibri"/>
                <a:sym typeface="Calibri"/>
              </a:defRPr>
            </a:lvl4pPr>
            <a:lvl5pPr marL="0" marR="0" lvl="4" indent="0" algn="r" rtl="0">
              <a:spcBef>
                <a:spcPts val="0"/>
              </a:spcBef>
              <a:buNone/>
              <a:defRPr sz="1200" b="0" i="0" u="none" strike="noStrike" cap="none">
                <a:solidFill>
                  <a:srgbClr val="FFFFFF"/>
                </a:solidFill>
                <a:latin typeface="Calibri"/>
                <a:ea typeface="Calibri"/>
                <a:cs typeface="Calibri"/>
                <a:sym typeface="Calibri"/>
              </a:defRPr>
            </a:lvl5pPr>
            <a:lvl6pPr marL="0" marR="0" lvl="5" indent="0" algn="r" rtl="0">
              <a:spcBef>
                <a:spcPts val="0"/>
              </a:spcBef>
              <a:buNone/>
              <a:defRPr sz="1200" b="0" i="0" u="none" strike="noStrike" cap="none">
                <a:solidFill>
                  <a:srgbClr val="FFFFFF"/>
                </a:solidFill>
                <a:latin typeface="Calibri"/>
                <a:ea typeface="Calibri"/>
                <a:cs typeface="Calibri"/>
                <a:sym typeface="Calibri"/>
              </a:defRPr>
            </a:lvl6pPr>
            <a:lvl7pPr marL="0" marR="0" lvl="6" indent="0" algn="r" rtl="0">
              <a:spcBef>
                <a:spcPts val="0"/>
              </a:spcBef>
              <a:buNone/>
              <a:defRPr sz="1200" b="0" i="0" u="none" strike="noStrike" cap="none">
                <a:solidFill>
                  <a:srgbClr val="FFFFFF"/>
                </a:solidFill>
                <a:latin typeface="Calibri"/>
                <a:ea typeface="Calibri"/>
                <a:cs typeface="Calibri"/>
                <a:sym typeface="Calibri"/>
              </a:defRPr>
            </a:lvl7pPr>
            <a:lvl8pPr marL="0" marR="0" lvl="7" indent="0" algn="r" rtl="0">
              <a:spcBef>
                <a:spcPts val="0"/>
              </a:spcBef>
              <a:buNone/>
              <a:defRPr sz="1200" b="0" i="0" u="none" strike="noStrike" cap="none">
                <a:solidFill>
                  <a:srgbClr val="FFFFFF"/>
                </a:solidFill>
                <a:latin typeface="Calibri"/>
                <a:ea typeface="Calibri"/>
                <a:cs typeface="Calibri"/>
                <a:sym typeface="Calibri"/>
              </a:defRPr>
            </a:lvl8pPr>
            <a:lvl9pPr marL="0" marR="0" lvl="8" indent="0" algn="r" rtl="0">
              <a:spcBef>
                <a:spcPts val="0"/>
              </a:spcBef>
              <a:buNone/>
              <a:defRPr sz="1200" b="0" i="0" u="none" strike="noStrike" cap="none">
                <a:solidFill>
                  <a:srgbClr val="FFFFFF"/>
                </a:solidFill>
                <a:latin typeface="Calibri"/>
                <a:ea typeface="Calibri"/>
                <a:cs typeface="Calibri"/>
                <a:sym typeface="Calibri"/>
              </a:defRPr>
            </a:lvl9pPr>
          </a:lstStyle>
          <a:p>
            <a:pPr marL="0" marR="0" lvl="0" indent="0" algn="r" defTabSz="457200" rtl="0" eaLnBrk="1" fontAlgn="base" latinLnBrk="0" hangingPunct="1">
              <a:lnSpc>
                <a:spcPct val="100000"/>
              </a:lnSpc>
              <a:spcBef>
                <a:spcPts val="0"/>
              </a:spcBef>
              <a:spcAft>
                <a:spcPct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FFFFFF"/>
                </a:solidFill>
                <a:effectLst/>
                <a:uLnTx/>
                <a:uFillTx/>
                <a:latin typeface="Calibri"/>
                <a:cs typeface="Calibri"/>
                <a:sym typeface="Calibri"/>
              </a:rPr>
              <a:pPr marL="0" marR="0" lvl="0" indent="0" algn="r" defTabSz="457200" rtl="0" eaLnBrk="1" fontAlgn="base" latinLnBrk="0" hangingPunct="1">
                <a:lnSpc>
                  <a:spcPct val="100000"/>
                </a:lnSpc>
                <a:spcBef>
                  <a:spcPts val="0"/>
                </a:spcBef>
                <a:spcAft>
                  <a:spcPct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739846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Титульный слайд" userDrawn="1">
  <p:cSld name="Титульный слайд">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551701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Left Title and 4 Content Box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40D05C-B196-4463-8AF0-FECF8B476CA5}"/>
              </a:ext>
            </a:extLst>
          </p:cNvPr>
          <p:cNvSpPr/>
          <p:nvPr userDrawn="1"/>
        </p:nvSpPr>
        <p:spPr>
          <a:xfrm>
            <a:off x="3705041" y="763792"/>
            <a:ext cx="7857285" cy="5335255"/>
          </a:xfrm>
          <a:prstGeom prst="rect">
            <a:avLst/>
          </a:prstGeom>
          <a:solidFill>
            <a:schemeClr val="tx1">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B6EBED2C-F3CC-43CD-9D5D-53C48DD4A17C}"/>
              </a:ext>
            </a:extLst>
          </p:cNvPr>
          <p:cNvSpPr/>
          <p:nvPr userDrawn="1"/>
        </p:nvSpPr>
        <p:spPr>
          <a:xfrm>
            <a:off x="11804486" y="745000"/>
            <a:ext cx="384668" cy="534490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2988879-231C-4C2A-8B72-7EC0AB5CA21B}"/>
              </a:ext>
            </a:extLst>
          </p:cNvPr>
          <p:cNvSpPr/>
          <p:nvPr userDrawn="1"/>
        </p:nvSpPr>
        <p:spPr>
          <a:xfrm>
            <a:off x="0" y="745000"/>
            <a:ext cx="3430043" cy="5330952"/>
          </a:xfrm>
          <a:prstGeom prst="rect">
            <a:avLst/>
          </a:prstGeom>
          <a:solidFill>
            <a:schemeClr val="accent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52919" y="2043953"/>
            <a:ext cx="2947482" cy="3681067"/>
          </a:xfrm>
        </p:spPr>
        <p:txBody>
          <a:bodyPr/>
          <a:lstStyle>
            <a:lvl1pPr>
              <a:defRPr>
                <a:solidFill>
                  <a:schemeClr val="tx1"/>
                </a:solidFill>
              </a:defRPr>
            </a:lvl1pPr>
          </a:lstStyle>
          <a:p>
            <a:r>
              <a:rPr lang="en-US" noProof="0"/>
              <a:t>Click to edit Master title style</a:t>
            </a:r>
          </a:p>
        </p:txBody>
      </p:sp>
      <p:sp>
        <p:nvSpPr>
          <p:cNvPr id="3" name="Content Placeholder 2"/>
          <p:cNvSpPr>
            <a:spLocks noGrp="1"/>
          </p:cNvSpPr>
          <p:nvPr>
            <p:ph idx="1" hasCustomPrompt="1"/>
          </p:nvPr>
        </p:nvSpPr>
        <p:spPr>
          <a:xfrm>
            <a:off x="3869268"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lvl1pPr>
              <a:defRPr>
                <a:solidFill>
                  <a:schemeClr val="bg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a:ea typeface="+mn-ea"/>
                <a:cs typeface="+mn-cs"/>
              </a:rPr>
              <a:t> Add a footer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3D4D5"/>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5601C1-348E-4149-A60A-012B14EBE97F}" type="slidenum">
              <a:rPr kumimoji="0" lang="en-US" sz="1200" b="0" i="0" u="none" strike="noStrike" kern="1200" cap="none" spc="0" normalizeH="0" baseline="0" noProof="0" smtClean="0">
                <a:ln>
                  <a:noFill/>
                </a:ln>
                <a:solidFill>
                  <a:srgbClr val="D3D4D5"/>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endParaRPr>
          </a:p>
        </p:txBody>
      </p:sp>
      <p:sp>
        <p:nvSpPr>
          <p:cNvPr id="7" name="Date Placeholder 3">
            <a:extLst>
              <a:ext uri="{FF2B5EF4-FFF2-40B4-BE49-F238E27FC236}">
                <a16:creationId xmlns:a16="http://schemas.microsoft.com/office/drawing/2014/main" id="{3A6C3BCD-F202-467A-ABBA-F38FC2989818}"/>
              </a:ext>
            </a:extLst>
          </p:cNvPr>
          <p:cNvSpPr>
            <a:spLocks noGrp="1"/>
          </p:cNvSpPr>
          <p:nvPr>
            <p:ph type="dt" sz="half" idx="10"/>
          </p:nvPr>
        </p:nvSpPr>
        <p:spPr>
          <a:xfrm>
            <a:off x="262465" y="6356350"/>
            <a:ext cx="2743200" cy="365125"/>
          </a:xfrm>
        </p:spPr>
        <p:txBody>
          <a:bodyPr/>
          <a:lstStyle>
            <a:lvl1pPr>
              <a:defRPr>
                <a:solidFill>
                  <a:schemeClr val="bg2"/>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D3D4D5"/>
                </a:solidFill>
                <a:effectLst/>
                <a:uLnTx/>
                <a:uFillTx/>
                <a:latin typeface="Arial" charset="0"/>
                <a:ea typeface="ＭＳ Ｐゴシック" charset="0"/>
                <a:cs typeface="+mn-cs"/>
              </a:rPr>
              <a:t>7/14/2018</a:t>
            </a:r>
          </a:p>
        </p:txBody>
      </p:sp>
      <p:sp>
        <p:nvSpPr>
          <p:cNvPr id="12" name="Content Placeholder 2">
            <a:extLst>
              <a:ext uri="{FF2B5EF4-FFF2-40B4-BE49-F238E27FC236}">
                <a16:creationId xmlns:a16="http://schemas.microsoft.com/office/drawing/2014/main" id="{671F6AA6-44A2-4F03-9FFE-66D0E2F0C922}"/>
              </a:ext>
            </a:extLst>
          </p:cNvPr>
          <p:cNvSpPr>
            <a:spLocks noGrp="1"/>
          </p:cNvSpPr>
          <p:nvPr>
            <p:ph idx="13" hasCustomPrompt="1"/>
          </p:nvPr>
        </p:nvSpPr>
        <p:spPr>
          <a:xfrm>
            <a:off x="7740240" y="864108"/>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2">
            <a:extLst>
              <a:ext uri="{FF2B5EF4-FFF2-40B4-BE49-F238E27FC236}">
                <a16:creationId xmlns:a16="http://schemas.microsoft.com/office/drawing/2014/main" id="{81AAA51A-AC54-4EAF-98E6-2A338021A4D3}"/>
              </a:ext>
            </a:extLst>
          </p:cNvPr>
          <p:cNvSpPr>
            <a:spLocks noGrp="1"/>
          </p:cNvSpPr>
          <p:nvPr>
            <p:ph idx="14" hasCustomPrompt="1"/>
          </p:nvPr>
        </p:nvSpPr>
        <p:spPr>
          <a:xfrm>
            <a:off x="3869268"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7525DB2A-A40E-4DE5-8DA6-5FB847C0F0D7}"/>
              </a:ext>
            </a:extLst>
          </p:cNvPr>
          <p:cNvSpPr>
            <a:spLocks noGrp="1"/>
          </p:cNvSpPr>
          <p:nvPr>
            <p:ph idx="15" hasCustomPrompt="1"/>
          </p:nvPr>
        </p:nvSpPr>
        <p:spPr>
          <a:xfrm>
            <a:off x="7740240" y="3481577"/>
            <a:ext cx="3618054" cy="244924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487764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72525"/>
              </a:solidFill>
              <a:effectLst/>
              <a:uLnTx/>
              <a:uFillTx/>
              <a:latin typeface="Arial" charset="0"/>
              <a:ea typeface="ＭＳ Ｐゴシック" charset="0"/>
              <a:cs typeface="+mn-cs"/>
            </a:endParaRPr>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marR="0" lvl="0" indent="0" algn="ct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7F7F7F"/>
                </a:solidFill>
                <a:effectLst/>
                <a:uLnTx/>
                <a:uFillTx/>
                <a:latin typeface="Arial" charset="0"/>
                <a:ea typeface="ＭＳ Ｐゴシック" charset="0"/>
                <a:cs typeface="+mn-cs"/>
              </a:rPr>
              <a:pPr marL="0" marR="0" lvl="0" indent="0" algn="ctr" defTabSz="457200" rtl="0" eaLnBrk="1" fontAlgn="base"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686015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5619"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17D3E67-A170-5947-92F9-4ABE5012398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FD4E42-749D-454A-AAD6-6D8008B7DFC1}"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3073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8145" y="164558"/>
            <a:ext cx="7601804" cy="561573"/>
          </a:xfrm>
        </p:spPr>
        <p:txBody>
          <a:bodyPr/>
          <a:lstStyle>
            <a:lvl1pPr algn="l">
              <a:defRPr/>
            </a:lvl1pPr>
          </a:lstStyle>
          <a:p>
            <a:r>
              <a:rPr lang="en-US"/>
              <a:t>Click to edit Master title style</a:t>
            </a:r>
            <a:endParaRPr lang="en-US" dirty="0"/>
          </a:p>
        </p:txBody>
      </p:sp>
      <p:sp>
        <p:nvSpPr>
          <p:cNvPr id="8" name="Picture Placeholder 7"/>
          <p:cNvSpPr>
            <a:spLocks noGrp="1"/>
          </p:cNvSpPr>
          <p:nvPr>
            <p:ph type="pic" sz="quarter" idx="13"/>
          </p:nvPr>
        </p:nvSpPr>
        <p:spPr>
          <a:xfrm>
            <a:off x="6578221" y="982399"/>
            <a:ext cx="5156579" cy="5037401"/>
          </a:xfrm>
          <a:noFill/>
        </p:spPr>
        <p:txBody>
          <a:bodyPr rtlCol="0">
            <a:normAutofit/>
          </a:bodyPr>
          <a:lstStyle>
            <a:lvl1pPr>
              <a:defRPr/>
            </a:lvl1pPr>
          </a:lstStyle>
          <a:p>
            <a:pPr lvl="0"/>
            <a:r>
              <a:rPr lang="en-US" noProof="0"/>
              <a:t>Drag picture to placeholder or click icon to add</a:t>
            </a:r>
            <a:endParaRPr lang="en-US" noProof="0" dirty="0"/>
          </a:p>
        </p:txBody>
      </p:sp>
      <p:sp>
        <p:nvSpPr>
          <p:cNvPr id="10" name="Text Placeholder 9"/>
          <p:cNvSpPr>
            <a:spLocks noGrp="1"/>
          </p:cNvSpPr>
          <p:nvPr>
            <p:ph type="body" sz="quarter" idx="14"/>
          </p:nvPr>
        </p:nvSpPr>
        <p:spPr>
          <a:xfrm>
            <a:off x="419102" y="982399"/>
            <a:ext cx="5899812" cy="5037401"/>
          </a:xfrm>
        </p:spPr>
        <p:txBody>
          <a:bodyPr>
            <a:normAutofit/>
          </a:bodyPr>
          <a:lstStyle>
            <a:lvl1pPr>
              <a:defRPr sz="2400"/>
            </a:lvl1pPr>
          </a:lstStyle>
          <a:p>
            <a:pPr lvl="0"/>
            <a:r>
              <a:rPr lang="en-US"/>
              <a:t>Click to edit Master text styles</a:t>
            </a:r>
          </a:p>
          <a:p>
            <a:pPr lvl="1"/>
            <a:r>
              <a:rPr lang="en-US"/>
              <a:t>Second level</a:t>
            </a:r>
          </a:p>
        </p:txBody>
      </p:sp>
      <p:sp>
        <p:nvSpPr>
          <p:cNvPr id="5" name="Date Placeholder 3"/>
          <p:cNvSpPr>
            <a:spLocks noGrp="1"/>
          </p:cNvSpPr>
          <p:nvPr>
            <p:ph type="dt" sz="half" idx="15"/>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FF1C3C67-00F0-4C46-A63D-A3E68BEE7A6E}"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6" name="Footer Placeholder 4"/>
          <p:cNvSpPr>
            <a:spLocks noGrp="1"/>
          </p:cNvSpPr>
          <p:nvPr>
            <p:ph type="ftr" sz="quarter" idx="16"/>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7" name="Slide Number Placeholder 5"/>
          <p:cNvSpPr>
            <a:spLocks noGrp="1"/>
          </p:cNvSpPr>
          <p:nvPr>
            <p:ph type="sldNum" sz="quarter" idx="17"/>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05CF443-83CB-FA42-A0EB-19B60E53FD1F}"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3381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6088" y="2019300"/>
            <a:ext cx="1754187"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500" y="5972175"/>
            <a:ext cx="112903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609362" y="439970"/>
            <a:ext cx="9144000" cy="897506"/>
          </a:xfrm>
          <a:solidFill>
            <a:schemeClr val="accent1"/>
          </a:solidFill>
        </p:spPr>
        <p:txBody>
          <a:bodyPr anchor="t">
            <a:normAutofit/>
          </a:bodyPr>
          <a:lstStyle>
            <a:lvl1pPr algn="ctr">
              <a:defRPr sz="4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2609362" y="1404739"/>
            <a:ext cx="9144000" cy="519590"/>
          </a:xfrm>
          <a:solidFill>
            <a:schemeClr val="bg1">
              <a:lumMod val="75000"/>
            </a:schemeClr>
          </a:solidFill>
        </p:spPr>
        <p:txBody>
          <a:bodyPr>
            <a:normAutofit/>
          </a:bodyPr>
          <a:lstStyle>
            <a:lvl1pPr marL="0" indent="0" algn="ctr">
              <a:buNone/>
              <a:defRPr sz="2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9" name="Picture Placeholder 8"/>
          <p:cNvSpPr>
            <a:spLocks noGrp="1"/>
          </p:cNvSpPr>
          <p:nvPr>
            <p:ph type="pic" sz="quarter" idx="13"/>
          </p:nvPr>
        </p:nvSpPr>
        <p:spPr>
          <a:xfrm>
            <a:off x="2608764" y="1978256"/>
            <a:ext cx="9174162" cy="3791241"/>
          </a:xfrm>
        </p:spPr>
        <p:txBody>
          <a:bodyPr rtlCol="0">
            <a:normAutofit/>
          </a:bodyPr>
          <a:lstStyle/>
          <a:p>
            <a:pPr lvl="0"/>
            <a:r>
              <a:rPr lang="en-US" noProof="0"/>
              <a:t>Drag picture to placeholder or click icon to add</a:t>
            </a:r>
          </a:p>
        </p:txBody>
      </p:sp>
      <p:sp>
        <p:nvSpPr>
          <p:cNvPr id="7"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BEB0BE8-31A5-9843-A097-929A3CBB1073}"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10"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95F5536-9AC9-DB48-BACA-EA328C6989A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602197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7671" y="977019"/>
            <a:ext cx="11150221" cy="965744"/>
          </a:xfrm>
        </p:spPr>
        <p:txBody>
          <a:bodyPr anchor="t">
            <a:normAutofit/>
          </a:bodyPr>
          <a:lstStyle>
            <a:lvl1pPr algn="ctr">
              <a:defRPr sz="4500"/>
            </a:lvl1pPr>
          </a:lstStyle>
          <a:p>
            <a:r>
              <a:rPr lang="en-US"/>
              <a:t>Click to edit Master title style</a:t>
            </a:r>
            <a:endParaRPr lang="en-US" dirty="0"/>
          </a:p>
        </p:txBody>
      </p:sp>
      <p:sp>
        <p:nvSpPr>
          <p:cNvPr id="8" name="Picture Placeholder 7"/>
          <p:cNvSpPr>
            <a:spLocks noGrp="1"/>
          </p:cNvSpPr>
          <p:nvPr>
            <p:ph type="pic" sz="quarter" idx="13"/>
          </p:nvPr>
        </p:nvSpPr>
        <p:spPr>
          <a:xfrm>
            <a:off x="477671" y="2002694"/>
            <a:ext cx="11150767" cy="4013200"/>
          </a:xfrm>
        </p:spPr>
        <p:txBody>
          <a:bodyPr rtlCol="0">
            <a:normAutofit/>
          </a:bodyPr>
          <a:lstStyle/>
          <a:p>
            <a:pPr lvl="0"/>
            <a:r>
              <a:rPr lang="en-US" noProof="0"/>
              <a:t>Drag picture to placeholder or click icon to add</a:t>
            </a:r>
          </a:p>
        </p:txBody>
      </p:sp>
      <p:sp>
        <p:nvSpPr>
          <p:cNvPr id="6" name="Date Placeholder 3"/>
          <p:cNvSpPr>
            <a:spLocks noGrp="1"/>
          </p:cNvSpPr>
          <p:nvPr>
            <p:ph type="dt" sz="half" idx="14"/>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C80E967-4778-2F49-B2BE-4672DE2602E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7" name="Footer Placeholder 4"/>
          <p:cNvSpPr>
            <a:spLocks noGrp="1"/>
          </p:cNvSpPr>
          <p:nvPr>
            <p:ph type="ftr" sz="quarter" idx="15"/>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5"/>
          <p:cNvSpPr>
            <a:spLocks noGrp="1"/>
          </p:cNvSpPr>
          <p:nvPr>
            <p:ph type="sldNum" sz="quarter" idx="16"/>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D81D3F1-2B69-8A4D-8DBF-5E7C89409C8B}"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16973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9100" y="839342"/>
            <a:ext cx="4876231" cy="416256"/>
          </a:xfrm>
        </p:spPr>
        <p:txBody>
          <a:bodyPr anchor="b">
            <a:normAutofit/>
          </a:bodyPr>
          <a:lstStyle>
            <a:lvl1pPr>
              <a:defRPr sz="25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72752" y="839342"/>
            <a:ext cx="6262048" cy="5180457"/>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419100" y="1414726"/>
            <a:ext cx="4876231" cy="4605073"/>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093CCCA-724E-9E4C-AA2B-C2AFC0102DF6}"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72525">
                  <a:tint val="75000"/>
                </a:srgbClr>
              </a:solidFill>
              <a:effectLst/>
              <a:uLnTx/>
              <a:uFillTx/>
              <a:latin typeface="Arial"/>
              <a:ea typeface="+mn-ea"/>
              <a:cs typeface="+mn-cs"/>
            </a:endParaRPr>
          </a:p>
        </p:txBody>
      </p:sp>
      <p:sp>
        <p:nvSpPr>
          <p:cNvPr id="9" name="Slide Number Placeholder 6"/>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4DCA3D-312D-1D44-8E30-629EDC918A38}"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71516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p:cNvSpPr/>
          <p:nvPr/>
        </p:nvSpPr>
        <p:spPr>
          <a:xfrm>
            <a:off x="2019300" y="190500"/>
            <a:ext cx="4508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65125"/>
            <a:ext cx="9715500" cy="13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186115" y="814891"/>
            <a:ext cx="4548685" cy="416256"/>
          </a:xfrm>
        </p:spPr>
        <p:txBody>
          <a:bodyPr anchor="b">
            <a:no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100" y="835356"/>
            <a:ext cx="6551612" cy="5184444"/>
          </a:xfrm>
          <a:noFill/>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7186115" y="1403922"/>
            <a:ext cx="4548685" cy="4577776"/>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6B0C3F-483C-1D4F-B0D0-A8415C71B158}"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8" name="Footer Placeholder 5"/>
          <p:cNvSpPr>
            <a:spLocks noGrp="1"/>
          </p:cNvSpPr>
          <p:nvPr>
            <p:ph type="ftr" sz="quarter" idx="11"/>
          </p:nvPr>
        </p:nvSpPr>
        <p:spPr/>
        <p:txBody>
          <a:bodyPr/>
          <a:lstStyle>
            <a:lvl1pPr>
              <a:defRPr>
                <a:solidFill>
                  <a:schemeClr val="bg1">
                    <a:lumMod val="50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latin typeface="Arial"/>
                <a:ea typeface="+mn-ea"/>
                <a:cs typeface="+mn-cs"/>
              </a:rPr>
              <a:t>Brought to you by the Los Angeles County Office of Education</a:t>
            </a:r>
          </a:p>
        </p:txBody>
      </p:sp>
      <p:sp>
        <p:nvSpPr>
          <p:cNvPr id="9" name="Slide Number Placeholder 6"/>
          <p:cNvSpPr>
            <a:spLocks noGrp="1"/>
          </p:cNvSpPr>
          <p:nvPr>
            <p:ph type="sldNum" sz="quarter" idx="12"/>
          </p:nvPr>
        </p:nvSpPr>
        <p:spPr/>
        <p:txBody>
          <a:bodyPr/>
          <a:lstStyle>
            <a:lvl1pPr>
              <a:defRPr>
                <a:solidFill>
                  <a:srgbClr val="717476"/>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C16F725-1C53-A547-9E43-00B1D9E27EB4}" type="slidenum">
              <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17476"/>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31080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2.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7.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image" Target="../media/image2.png"/><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image" Target="../media/image7.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image" Target="../media/image2.pn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7.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image" Target="../media/image2.png"/><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image" Target="../media/image7.png"/><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image" Target="../media/image1.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theme" Target="../theme/theme7.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DD3E87-DD47-B69D-5646-81C22F1D76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0D7957-3AC9-4ED4-B24B-C28C5135B7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36DAE-2261-6159-20DC-303BC7DB5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E105E-63CC-4F99-9AD9-19B64DB28B05}" type="datetimeFigureOut">
              <a:rPr lang="en-US" smtClean="0"/>
              <a:t>5/18/2022</a:t>
            </a:fld>
            <a:endParaRPr lang="en-US"/>
          </a:p>
        </p:txBody>
      </p:sp>
      <p:sp>
        <p:nvSpPr>
          <p:cNvPr id="5" name="Footer Placeholder 4">
            <a:extLst>
              <a:ext uri="{FF2B5EF4-FFF2-40B4-BE49-F238E27FC236}">
                <a16:creationId xmlns:a16="http://schemas.microsoft.com/office/drawing/2014/main" id="{2FE5228E-F15D-7A5B-7D9B-38554E391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0A0130-7E00-8743-AA88-E17C0AD630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8CC80-7989-4BDD-9AB4-4382E7352E64}" type="slidenum">
              <a:rPr lang="en-US" smtClean="0"/>
              <a:t>‹#›</a:t>
            </a:fld>
            <a:endParaRPr lang="en-US"/>
          </a:p>
        </p:txBody>
      </p:sp>
    </p:spTree>
    <p:extLst>
      <p:ext uri="{BB962C8B-B14F-4D97-AF65-F5344CB8AC3E}">
        <p14:creationId xmlns:p14="http://schemas.microsoft.com/office/powerpoint/2010/main" val="146717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24125" y="200025"/>
            <a:ext cx="9210675"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19100" y="1133475"/>
            <a:ext cx="113157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7838" y="6356350"/>
            <a:ext cx="9271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7F7F7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7371ED-AADA-E84A-B57F-C9826CA9A3FB}"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Footer Placeholder 4"/>
          <p:cNvSpPr>
            <a:spLocks noGrp="1"/>
          </p:cNvSpPr>
          <p:nvPr>
            <p:ph type="ftr" sz="quarter" idx="3"/>
          </p:nvPr>
        </p:nvSpPr>
        <p:spPr>
          <a:xfrm>
            <a:off x="1541463" y="6356350"/>
            <a:ext cx="91313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rPr>
              <a:t>Brought to you by the Los Angeles County Office of Education</a:t>
            </a:r>
          </a:p>
        </p:txBody>
      </p:sp>
      <p:sp>
        <p:nvSpPr>
          <p:cNvPr id="6" name="Slide Number Placeholder 5"/>
          <p:cNvSpPr>
            <a:spLocks noGrp="1"/>
          </p:cNvSpPr>
          <p:nvPr>
            <p:ph type="sldNum" sz="quarter" idx="4"/>
          </p:nvPr>
        </p:nvSpPr>
        <p:spPr>
          <a:xfrm>
            <a:off x="10807700" y="6356350"/>
            <a:ext cx="1133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8ECB79-89A0-8945-A434-0478F03DE630}"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pic>
        <p:nvPicPr>
          <p:cNvPr id="1031" name="Picture 9"/>
          <p:cNvPicPr>
            <a:picLocks noChangeAspect="1"/>
          </p:cNvPicPr>
          <p:nvPr/>
        </p:nvPicPr>
        <p:blipFill>
          <a:blip r:embed="rId21">
            <a:extLst>
              <a:ext uri="{28A0092B-C50C-407E-A947-70E740481C1C}">
                <a14:useLocalDpi xmlns:a14="http://schemas.microsoft.com/office/drawing/2010/main" val="0"/>
              </a:ext>
            </a:extLst>
          </a:blip>
          <a:srcRect t="-12288" r="8682" b="-2"/>
          <a:stretch>
            <a:fillRect/>
          </a:stretch>
        </p:blipFill>
        <p:spPr bwMode="auto">
          <a:xfrm>
            <a:off x="501650" y="123825"/>
            <a:ext cx="15875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1"/>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55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a:off x="2243138" y="200025"/>
            <a:ext cx="0" cy="487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95185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txStyles>
    <p:title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p:titleStyle>
    <p:bodyStyle>
      <a:lvl1pPr marL="227013" indent="-227013" algn="l" defTabSz="912813" rtl="0" eaLnBrk="1" fontAlgn="base" hangingPunct="1">
        <a:lnSpc>
          <a:spcPct val="90000"/>
        </a:lnSpc>
        <a:spcBef>
          <a:spcPts val="1000"/>
        </a:spcBef>
        <a:spcAft>
          <a:spcPct val="0"/>
        </a:spcAft>
        <a:buFont typeface="Arial" charset="0"/>
        <a:buChar char="•"/>
        <a:defRPr sz="2800" kern="1200">
          <a:solidFill>
            <a:srgbClr val="595959"/>
          </a:solidFill>
          <a:latin typeface="+mn-lt"/>
          <a:ea typeface="ＭＳ Ｐゴシック" charset="0"/>
          <a:cs typeface="+mn-cs"/>
        </a:defRPr>
      </a:lvl1pPr>
      <a:lvl2pPr marL="684213" indent="-227013" algn="l" defTabSz="912813" rtl="0" eaLnBrk="1" fontAlgn="base" hangingPunct="1">
        <a:lnSpc>
          <a:spcPct val="90000"/>
        </a:lnSpc>
        <a:spcBef>
          <a:spcPts val="500"/>
        </a:spcBef>
        <a:spcAft>
          <a:spcPct val="0"/>
        </a:spcAft>
        <a:buFont typeface="Arial" charset="0"/>
        <a:buChar char="•"/>
        <a:defRPr sz="2400" kern="1200">
          <a:solidFill>
            <a:srgbClr val="595959"/>
          </a:solidFill>
          <a:latin typeface="+mn-lt"/>
          <a:ea typeface="ＭＳ Ｐゴシック" charset="0"/>
          <a:cs typeface="+mn-cs"/>
        </a:defRPr>
      </a:lvl2pPr>
      <a:lvl3pPr marL="1141413" indent="-227013" algn="l" defTabSz="912813" rtl="0" eaLnBrk="1" fontAlgn="base" hangingPunct="1">
        <a:lnSpc>
          <a:spcPct val="90000"/>
        </a:lnSpc>
        <a:spcBef>
          <a:spcPts val="500"/>
        </a:spcBef>
        <a:spcAft>
          <a:spcPct val="0"/>
        </a:spcAft>
        <a:buFont typeface="Arial" charset="0"/>
        <a:buChar char="•"/>
        <a:defRPr sz="2000" kern="1200">
          <a:solidFill>
            <a:srgbClr val="595959"/>
          </a:solidFill>
          <a:latin typeface="+mn-lt"/>
          <a:ea typeface="ＭＳ Ｐゴシック" charset="0"/>
          <a:cs typeface="+mn-cs"/>
        </a:defRPr>
      </a:lvl3pPr>
      <a:lvl4pPr marL="15986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4pPr>
      <a:lvl5pPr marL="20558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24125" y="200025"/>
            <a:ext cx="9210675"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19100" y="1133475"/>
            <a:ext cx="113157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7838" y="6356350"/>
            <a:ext cx="9271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7F7F7F"/>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D7371ED-AADA-E84A-B57F-C9826CA9A3FB}"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3"/>
          </p:nvPr>
        </p:nvSpPr>
        <p:spPr>
          <a:xfrm>
            <a:off x="1541463" y="6356350"/>
            <a:ext cx="91313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Brought to you by the Los Angeles County Office of Education</a:t>
            </a:r>
          </a:p>
        </p:txBody>
      </p:sp>
      <p:sp>
        <p:nvSpPr>
          <p:cNvPr id="6" name="Slide Number Placeholder 5"/>
          <p:cNvSpPr>
            <a:spLocks noGrp="1"/>
          </p:cNvSpPr>
          <p:nvPr>
            <p:ph type="sldNum" sz="quarter" idx="4"/>
          </p:nvPr>
        </p:nvSpPr>
        <p:spPr>
          <a:xfrm>
            <a:off x="10807700" y="6356350"/>
            <a:ext cx="1133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F8ECB79-89A0-8945-A434-0478F03DE63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pic>
        <p:nvPicPr>
          <p:cNvPr id="1031" name="Picture 9"/>
          <p:cNvPicPr>
            <a:picLocks noChangeAspect="1"/>
          </p:cNvPicPr>
          <p:nvPr/>
        </p:nvPicPr>
        <p:blipFill>
          <a:blip r:embed="rId23" cstate="email">
            <a:extLst>
              <a:ext uri="{28A0092B-C50C-407E-A947-70E740481C1C}">
                <a14:useLocalDpi xmlns:a14="http://schemas.microsoft.com/office/drawing/2010/main" val="0"/>
              </a:ext>
            </a:extLst>
          </a:blip>
          <a:srcRect t="-12288" r="8682" b="-2"/>
          <a:stretch>
            <a:fillRect/>
          </a:stretch>
        </p:blipFill>
        <p:spPr bwMode="auto">
          <a:xfrm>
            <a:off x="501650" y="123825"/>
            <a:ext cx="15875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1"/>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55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a:off x="2243138" y="200025"/>
            <a:ext cx="0" cy="487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028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Lst>
  <p:txStyles>
    <p:title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p:titleStyle>
    <p:bodyStyle>
      <a:lvl1pPr marL="227013" indent="-227013" algn="l" defTabSz="912813" rtl="0" eaLnBrk="1" fontAlgn="base" hangingPunct="1">
        <a:lnSpc>
          <a:spcPct val="90000"/>
        </a:lnSpc>
        <a:spcBef>
          <a:spcPts val="1000"/>
        </a:spcBef>
        <a:spcAft>
          <a:spcPct val="0"/>
        </a:spcAft>
        <a:buFont typeface="Arial" charset="0"/>
        <a:buChar char="•"/>
        <a:defRPr sz="2800" kern="1200">
          <a:solidFill>
            <a:srgbClr val="595959"/>
          </a:solidFill>
          <a:latin typeface="+mn-lt"/>
          <a:ea typeface="ＭＳ Ｐゴシック" charset="0"/>
          <a:cs typeface="+mn-cs"/>
        </a:defRPr>
      </a:lvl1pPr>
      <a:lvl2pPr marL="684213" indent="-227013" algn="l" defTabSz="912813" rtl="0" eaLnBrk="1" fontAlgn="base" hangingPunct="1">
        <a:lnSpc>
          <a:spcPct val="90000"/>
        </a:lnSpc>
        <a:spcBef>
          <a:spcPts val="500"/>
        </a:spcBef>
        <a:spcAft>
          <a:spcPct val="0"/>
        </a:spcAft>
        <a:buFont typeface="Arial" charset="0"/>
        <a:buChar char="•"/>
        <a:defRPr sz="2400" kern="1200">
          <a:solidFill>
            <a:srgbClr val="595959"/>
          </a:solidFill>
          <a:latin typeface="+mn-lt"/>
          <a:ea typeface="ＭＳ Ｐゴシック" charset="0"/>
          <a:cs typeface="+mn-cs"/>
        </a:defRPr>
      </a:lvl2pPr>
      <a:lvl3pPr marL="1141413" indent="-227013" algn="l" defTabSz="912813" rtl="0" eaLnBrk="1" fontAlgn="base" hangingPunct="1">
        <a:lnSpc>
          <a:spcPct val="90000"/>
        </a:lnSpc>
        <a:spcBef>
          <a:spcPts val="500"/>
        </a:spcBef>
        <a:spcAft>
          <a:spcPct val="0"/>
        </a:spcAft>
        <a:buFont typeface="Arial" charset="0"/>
        <a:buChar char="•"/>
        <a:defRPr sz="2000" kern="1200">
          <a:solidFill>
            <a:srgbClr val="595959"/>
          </a:solidFill>
          <a:latin typeface="+mn-lt"/>
          <a:ea typeface="ＭＳ Ｐゴシック" charset="0"/>
          <a:cs typeface="+mn-cs"/>
        </a:defRPr>
      </a:lvl3pPr>
      <a:lvl4pPr marL="15986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4pPr>
      <a:lvl5pPr marL="20558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24125" y="200025"/>
            <a:ext cx="9210675"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19100" y="1133475"/>
            <a:ext cx="113157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7838" y="6356350"/>
            <a:ext cx="9271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7F7F7F"/>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D7371ED-AADA-E84A-B57F-C9826CA9A3FB}"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3"/>
          </p:nvPr>
        </p:nvSpPr>
        <p:spPr>
          <a:xfrm>
            <a:off x="1541463" y="6356350"/>
            <a:ext cx="91313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Brought to you by the Los Angeles County Office of Education</a:t>
            </a:r>
          </a:p>
        </p:txBody>
      </p:sp>
      <p:sp>
        <p:nvSpPr>
          <p:cNvPr id="6" name="Slide Number Placeholder 5"/>
          <p:cNvSpPr>
            <a:spLocks noGrp="1"/>
          </p:cNvSpPr>
          <p:nvPr>
            <p:ph type="sldNum" sz="quarter" idx="4"/>
          </p:nvPr>
        </p:nvSpPr>
        <p:spPr>
          <a:xfrm>
            <a:off x="10807700" y="6356350"/>
            <a:ext cx="1133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F8ECB79-89A0-8945-A434-0478F03DE63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pic>
        <p:nvPicPr>
          <p:cNvPr id="1031" name="Picture 9"/>
          <p:cNvPicPr>
            <a:picLocks noChangeAspect="1"/>
          </p:cNvPicPr>
          <p:nvPr/>
        </p:nvPicPr>
        <p:blipFill>
          <a:blip r:embed="rId23" cstate="email">
            <a:extLst>
              <a:ext uri="{28A0092B-C50C-407E-A947-70E740481C1C}">
                <a14:useLocalDpi xmlns:a14="http://schemas.microsoft.com/office/drawing/2010/main" val="0"/>
              </a:ext>
            </a:extLst>
          </a:blip>
          <a:srcRect t="-12288" r="8682" b="-2"/>
          <a:stretch>
            <a:fillRect/>
          </a:stretch>
        </p:blipFill>
        <p:spPr bwMode="auto">
          <a:xfrm>
            <a:off x="501650" y="123825"/>
            <a:ext cx="15875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1"/>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55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a:off x="2243138" y="200025"/>
            <a:ext cx="0" cy="487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9099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Lst>
  <p:txStyles>
    <p:title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p:titleStyle>
    <p:bodyStyle>
      <a:lvl1pPr marL="227013" indent="-227013" algn="l" defTabSz="912813" rtl="0" eaLnBrk="1" fontAlgn="base" hangingPunct="1">
        <a:lnSpc>
          <a:spcPct val="90000"/>
        </a:lnSpc>
        <a:spcBef>
          <a:spcPts val="1000"/>
        </a:spcBef>
        <a:spcAft>
          <a:spcPct val="0"/>
        </a:spcAft>
        <a:buFont typeface="Arial" charset="0"/>
        <a:buChar char="•"/>
        <a:defRPr sz="2800" kern="1200">
          <a:solidFill>
            <a:srgbClr val="595959"/>
          </a:solidFill>
          <a:latin typeface="+mn-lt"/>
          <a:ea typeface="ＭＳ Ｐゴシック" charset="0"/>
          <a:cs typeface="+mn-cs"/>
        </a:defRPr>
      </a:lvl1pPr>
      <a:lvl2pPr marL="684213" indent="-227013" algn="l" defTabSz="912813" rtl="0" eaLnBrk="1" fontAlgn="base" hangingPunct="1">
        <a:lnSpc>
          <a:spcPct val="90000"/>
        </a:lnSpc>
        <a:spcBef>
          <a:spcPts val="500"/>
        </a:spcBef>
        <a:spcAft>
          <a:spcPct val="0"/>
        </a:spcAft>
        <a:buFont typeface="Arial" charset="0"/>
        <a:buChar char="•"/>
        <a:defRPr sz="2400" kern="1200">
          <a:solidFill>
            <a:srgbClr val="595959"/>
          </a:solidFill>
          <a:latin typeface="+mn-lt"/>
          <a:ea typeface="ＭＳ Ｐゴシック" charset="0"/>
          <a:cs typeface="+mn-cs"/>
        </a:defRPr>
      </a:lvl2pPr>
      <a:lvl3pPr marL="1141413" indent="-227013" algn="l" defTabSz="912813" rtl="0" eaLnBrk="1" fontAlgn="base" hangingPunct="1">
        <a:lnSpc>
          <a:spcPct val="90000"/>
        </a:lnSpc>
        <a:spcBef>
          <a:spcPts val="500"/>
        </a:spcBef>
        <a:spcAft>
          <a:spcPct val="0"/>
        </a:spcAft>
        <a:buFont typeface="Arial" charset="0"/>
        <a:buChar char="•"/>
        <a:defRPr sz="2000" kern="1200">
          <a:solidFill>
            <a:srgbClr val="595959"/>
          </a:solidFill>
          <a:latin typeface="+mn-lt"/>
          <a:ea typeface="ＭＳ Ｐゴシック" charset="0"/>
          <a:cs typeface="+mn-cs"/>
        </a:defRPr>
      </a:lvl3pPr>
      <a:lvl4pPr marL="15986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4pPr>
      <a:lvl5pPr marL="20558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24125" y="200025"/>
            <a:ext cx="9210675"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19100" y="1133475"/>
            <a:ext cx="113157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7838" y="6356350"/>
            <a:ext cx="9271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7F7F7F"/>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D7371ED-AADA-E84A-B57F-C9826CA9A3FB}"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3"/>
          </p:nvPr>
        </p:nvSpPr>
        <p:spPr>
          <a:xfrm>
            <a:off x="1541463" y="6356350"/>
            <a:ext cx="91313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Brought to you by the Los Angeles County Office of Education</a:t>
            </a:r>
          </a:p>
        </p:txBody>
      </p:sp>
      <p:sp>
        <p:nvSpPr>
          <p:cNvPr id="6" name="Slide Number Placeholder 5"/>
          <p:cNvSpPr>
            <a:spLocks noGrp="1"/>
          </p:cNvSpPr>
          <p:nvPr>
            <p:ph type="sldNum" sz="quarter" idx="4"/>
          </p:nvPr>
        </p:nvSpPr>
        <p:spPr>
          <a:xfrm>
            <a:off x="10807700" y="6356350"/>
            <a:ext cx="1133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F8ECB79-89A0-8945-A434-0478F03DE63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pic>
        <p:nvPicPr>
          <p:cNvPr id="1031" name="Picture 9"/>
          <p:cNvPicPr>
            <a:picLocks noChangeAspect="1"/>
          </p:cNvPicPr>
          <p:nvPr/>
        </p:nvPicPr>
        <p:blipFill>
          <a:blip r:embed="rId23" cstate="email">
            <a:extLst>
              <a:ext uri="{28A0092B-C50C-407E-A947-70E740481C1C}">
                <a14:useLocalDpi xmlns:a14="http://schemas.microsoft.com/office/drawing/2010/main" val="0"/>
              </a:ext>
            </a:extLst>
          </a:blip>
          <a:srcRect t="-12288" r="8682" b="-2"/>
          <a:stretch>
            <a:fillRect/>
          </a:stretch>
        </p:blipFill>
        <p:spPr bwMode="auto">
          <a:xfrm>
            <a:off x="501650" y="123825"/>
            <a:ext cx="15875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1"/>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55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a:off x="2243138" y="200025"/>
            <a:ext cx="0" cy="487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75472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Lst>
  <p:txStyles>
    <p:title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p:titleStyle>
    <p:bodyStyle>
      <a:lvl1pPr marL="227013" indent="-227013" algn="l" defTabSz="912813" rtl="0" eaLnBrk="1" fontAlgn="base" hangingPunct="1">
        <a:lnSpc>
          <a:spcPct val="90000"/>
        </a:lnSpc>
        <a:spcBef>
          <a:spcPts val="1000"/>
        </a:spcBef>
        <a:spcAft>
          <a:spcPct val="0"/>
        </a:spcAft>
        <a:buFont typeface="Arial" charset="0"/>
        <a:buChar char="•"/>
        <a:defRPr sz="2800" kern="1200">
          <a:solidFill>
            <a:srgbClr val="595959"/>
          </a:solidFill>
          <a:latin typeface="+mn-lt"/>
          <a:ea typeface="ＭＳ Ｐゴシック" charset="0"/>
          <a:cs typeface="+mn-cs"/>
        </a:defRPr>
      </a:lvl1pPr>
      <a:lvl2pPr marL="684213" indent="-227013" algn="l" defTabSz="912813" rtl="0" eaLnBrk="1" fontAlgn="base" hangingPunct="1">
        <a:lnSpc>
          <a:spcPct val="90000"/>
        </a:lnSpc>
        <a:spcBef>
          <a:spcPts val="500"/>
        </a:spcBef>
        <a:spcAft>
          <a:spcPct val="0"/>
        </a:spcAft>
        <a:buFont typeface="Arial" charset="0"/>
        <a:buChar char="•"/>
        <a:defRPr sz="2400" kern="1200">
          <a:solidFill>
            <a:srgbClr val="595959"/>
          </a:solidFill>
          <a:latin typeface="+mn-lt"/>
          <a:ea typeface="ＭＳ Ｐゴシック" charset="0"/>
          <a:cs typeface="+mn-cs"/>
        </a:defRPr>
      </a:lvl2pPr>
      <a:lvl3pPr marL="1141413" indent="-227013" algn="l" defTabSz="912813" rtl="0" eaLnBrk="1" fontAlgn="base" hangingPunct="1">
        <a:lnSpc>
          <a:spcPct val="90000"/>
        </a:lnSpc>
        <a:spcBef>
          <a:spcPts val="500"/>
        </a:spcBef>
        <a:spcAft>
          <a:spcPct val="0"/>
        </a:spcAft>
        <a:buFont typeface="Arial" charset="0"/>
        <a:buChar char="•"/>
        <a:defRPr sz="2000" kern="1200">
          <a:solidFill>
            <a:srgbClr val="595959"/>
          </a:solidFill>
          <a:latin typeface="+mn-lt"/>
          <a:ea typeface="ＭＳ Ｐゴシック" charset="0"/>
          <a:cs typeface="+mn-cs"/>
        </a:defRPr>
      </a:lvl3pPr>
      <a:lvl4pPr marL="15986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4pPr>
      <a:lvl5pPr marL="20558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24125" y="200025"/>
            <a:ext cx="9210675"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19100" y="1133475"/>
            <a:ext cx="113157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7838" y="6356350"/>
            <a:ext cx="9271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7F7F7F"/>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D7371ED-AADA-E84A-B57F-C9826CA9A3FB}" type="datetimeFigureOut">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l" defTabSz="457200" rtl="0" eaLnBrk="1" fontAlgn="base" latinLnBrk="0" hangingPunct="1">
                <a:lnSpc>
                  <a:spcPct val="100000"/>
                </a:lnSpc>
                <a:spcBef>
                  <a:spcPct val="0"/>
                </a:spcBef>
                <a:spcAft>
                  <a:spcPct val="0"/>
                </a:spcAft>
                <a:buClrTx/>
                <a:buSzTx/>
                <a:buFontTx/>
                <a:buNone/>
                <a:tabLst/>
                <a:defRPr/>
              </a:pPr>
              <a:t>5/18/2022</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sp>
        <p:nvSpPr>
          <p:cNvPr id="5" name="Footer Placeholder 4"/>
          <p:cNvSpPr>
            <a:spLocks noGrp="1"/>
          </p:cNvSpPr>
          <p:nvPr>
            <p:ph type="ftr" sz="quarter" idx="3"/>
          </p:nvPr>
        </p:nvSpPr>
        <p:spPr>
          <a:xfrm>
            <a:off x="1541463" y="6356350"/>
            <a:ext cx="91313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72525">
                    <a:tint val="75000"/>
                  </a:srgbClr>
                </a:solidFill>
                <a:effectLst/>
                <a:uLnTx/>
                <a:uFillTx/>
                <a:latin typeface="Arial"/>
                <a:ea typeface="+mn-ea"/>
                <a:cs typeface="+mn-cs"/>
              </a:rPr>
              <a:t>Brought to you by the Los Angeles County Office of Education</a:t>
            </a:r>
          </a:p>
        </p:txBody>
      </p:sp>
      <p:sp>
        <p:nvSpPr>
          <p:cNvPr id="6" name="Slide Number Placeholder 5"/>
          <p:cNvSpPr>
            <a:spLocks noGrp="1"/>
          </p:cNvSpPr>
          <p:nvPr>
            <p:ph type="sldNum" sz="quarter" idx="4"/>
          </p:nvPr>
        </p:nvSpPr>
        <p:spPr>
          <a:xfrm>
            <a:off x="10807700" y="6356350"/>
            <a:ext cx="1133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F8ECB79-89A0-8945-A434-0478F03DE630}" type="slidenum">
              <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7F7F7F"/>
              </a:solidFill>
              <a:effectLst/>
              <a:uLnTx/>
              <a:uFillTx/>
              <a:latin typeface="Arial" charset="0"/>
              <a:ea typeface="ＭＳ Ｐゴシック" charset="0"/>
              <a:cs typeface="+mn-cs"/>
            </a:endParaRPr>
          </a:p>
        </p:txBody>
      </p:sp>
      <p:pic>
        <p:nvPicPr>
          <p:cNvPr id="1031" name="Picture 9"/>
          <p:cNvPicPr>
            <a:picLocks noChangeAspect="1"/>
          </p:cNvPicPr>
          <p:nvPr/>
        </p:nvPicPr>
        <p:blipFill>
          <a:blip r:embed="rId23" cstate="email">
            <a:extLst>
              <a:ext uri="{28A0092B-C50C-407E-A947-70E740481C1C}">
                <a14:useLocalDpi xmlns:a14="http://schemas.microsoft.com/office/drawing/2010/main" val="0"/>
              </a:ext>
            </a:extLst>
          </a:blip>
          <a:srcRect t="-12288" r="8682" b="-2"/>
          <a:stretch>
            <a:fillRect/>
          </a:stretch>
        </p:blipFill>
        <p:spPr bwMode="auto">
          <a:xfrm>
            <a:off x="501650" y="123825"/>
            <a:ext cx="15875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1"/>
          <p:cNvPicPr>
            <a:picLocks/>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55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a:off x="2243138" y="200025"/>
            <a:ext cx="0" cy="487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00198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Lst>
  <p:txStyles>
    <p:title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p:titleStyle>
    <p:bodyStyle>
      <a:lvl1pPr marL="227013" indent="-227013" algn="l" defTabSz="912813" rtl="0" eaLnBrk="1" fontAlgn="base" hangingPunct="1">
        <a:lnSpc>
          <a:spcPct val="90000"/>
        </a:lnSpc>
        <a:spcBef>
          <a:spcPts val="1000"/>
        </a:spcBef>
        <a:spcAft>
          <a:spcPct val="0"/>
        </a:spcAft>
        <a:buFont typeface="Arial" charset="0"/>
        <a:buChar char="•"/>
        <a:defRPr sz="2800" kern="1200">
          <a:solidFill>
            <a:srgbClr val="595959"/>
          </a:solidFill>
          <a:latin typeface="+mn-lt"/>
          <a:ea typeface="ＭＳ Ｐゴシック" charset="0"/>
          <a:cs typeface="+mn-cs"/>
        </a:defRPr>
      </a:lvl1pPr>
      <a:lvl2pPr marL="684213" indent="-227013" algn="l" defTabSz="912813" rtl="0" eaLnBrk="1" fontAlgn="base" hangingPunct="1">
        <a:lnSpc>
          <a:spcPct val="90000"/>
        </a:lnSpc>
        <a:spcBef>
          <a:spcPts val="500"/>
        </a:spcBef>
        <a:spcAft>
          <a:spcPct val="0"/>
        </a:spcAft>
        <a:buFont typeface="Arial" charset="0"/>
        <a:buChar char="•"/>
        <a:defRPr sz="2400" kern="1200">
          <a:solidFill>
            <a:srgbClr val="595959"/>
          </a:solidFill>
          <a:latin typeface="+mn-lt"/>
          <a:ea typeface="ＭＳ Ｐゴシック" charset="0"/>
          <a:cs typeface="+mn-cs"/>
        </a:defRPr>
      </a:lvl2pPr>
      <a:lvl3pPr marL="1141413" indent="-227013" algn="l" defTabSz="912813" rtl="0" eaLnBrk="1" fontAlgn="base" hangingPunct="1">
        <a:lnSpc>
          <a:spcPct val="90000"/>
        </a:lnSpc>
        <a:spcBef>
          <a:spcPts val="500"/>
        </a:spcBef>
        <a:spcAft>
          <a:spcPct val="0"/>
        </a:spcAft>
        <a:buFont typeface="Arial" charset="0"/>
        <a:buChar char="•"/>
        <a:defRPr sz="2000" kern="1200">
          <a:solidFill>
            <a:srgbClr val="595959"/>
          </a:solidFill>
          <a:latin typeface="+mn-lt"/>
          <a:ea typeface="ＭＳ Ｐゴシック" charset="0"/>
          <a:cs typeface="+mn-cs"/>
        </a:defRPr>
      </a:lvl3pPr>
      <a:lvl4pPr marL="15986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4pPr>
      <a:lvl5pPr marL="20558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24125" y="200025"/>
            <a:ext cx="9210675"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19100" y="1133475"/>
            <a:ext cx="113157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7838" y="6356350"/>
            <a:ext cx="9271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7F7F7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7371ED-AADA-E84A-B57F-C9826CA9A3FB}" type="datetimeFigureOut">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5/18/2022</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sp>
        <p:nvSpPr>
          <p:cNvPr id="5" name="Footer Placeholder 4"/>
          <p:cNvSpPr>
            <a:spLocks noGrp="1"/>
          </p:cNvSpPr>
          <p:nvPr>
            <p:ph type="ftr" sz="quarter" idx="3"/>
          </p:nvPr>
        </p:nvSpPr>
        <p:spPr>
          <a:xfrm>
            <a:off x="1541463" y="6356350"/>
            <a:ext cx="91313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2525">
                    <a:tint val="75000"/>
                  </a:srgbClr>
                </a:solidFill>
                <a:effectLst/>
                <a:uLnTx/>
                <a:uFillTx/>
                <a:latin typeface="Arial"/>
                <a:ea typeface="+mn-ea"/>
                <a:cs typeface="+mn-cs"/>
              </a:rPr>
              <a:t>Brought to you by the Los Angeles County Office of Education</a:t>
            </a:r>
          </a:p>
        </p:txBody>
      </p:sp>
      <p:sp>
        <p:nvSpPr>
          <p:cNvPr id="6" name="Slide Number Placeholder 5"/>
          <p:cNvSpPr>
            <a:spLocks noGrp="1"/>
          </p:cNvSpPr>
          <p:nvPr>
            <p:ph type="sldNum" sz="quarter" idx="4"/>
          </p:nvPr>
        </p:nvSpPr>
        <p:spPr>
          <a:xfrm>
            <a:off x="10807700" y="6356350"/>
            <a:ext cx="1133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8ECB79-89A0-8945-A434-0478F03DE630}" type="slidenum">
              <a:rPr kumimoji="0" lang="en-US" sz="1200" b="0" i="0" u="none" strike="noStrike" kern="1200" cap="none" spc="0" normalizeH="0" baseline="0" noProof="0">
                <a:ln>
                  <a:noFill/>
                </a:ln>
                <a:solidFill>
                  <a:srgbClr val="7F7F7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F7F7F"/>
              </a:solidFill>
              <a:effectLst/>
              <a:uLnTx/>
              <a:uFillTx/>
              <a:latin typeface="Arial"/>
              <a:ea typeface="+mn-ea"/>
              <a:cs typeface="+mn-cs"/>
            </a:endParaRPr>
          </a:p>
        </p:txBody>
      </p:sp>
      <p:pic>
        <p:nvPicPr>
          <p:cNvPr id="1031" name="Picture 9"/>
          <p:cNvPicPr>
            <a:picLocks noChangeAspect="1"/>
          </p:cNvPicPr>
          <p:nvPr/>
        </p:nvPicPr>
        <p:blipFill>
          <a:blip r:embed="rId21">
            <a:extLst>
              <a:ext uri="{28A0092B-C50C-407E-A947-70E740481C1C}">
                <a14:useLocalDpi xmlns:a14="http://schemas.microsoft.com/office/drawing/2010/main" val="0"/>
              </a:ext>
            </a:extLst>
          </a:blip>
          <a:srcRect t="-12288" r="8682" b="-2"/>
          <a:stretch>
            <a:fillRect/>
          </a:stretch>
        </p:blipFill>
        <p:spPr bwMode="auto">
          <a:xfrm>
            <a:off x="501650" y="123825"/>
            <a:ext cx="1587500"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1"/>
          <p:cNvPicPr>
            <a:picLocks/>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55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a:off x="2243138" y="200025"/>
            <a:ext cx="0" cy="48736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02889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Lst>
  <p:txStyles>
    <p:title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p:titleStyle>
    <p:bodyStyle>
      <a:lvl1pPr marL="227013" indent="-227013" algn="l" defTabSz="912813" rtl="0" eaLnBrk="1" fontAlgn="base" hangingPunct="1">
        <a:lnSpc>
          <a:spcPct val="90000"/>
        </a:lnSpc>
        <a:spcBef>
          <a:spcPts val="1000"/>
        </a:spcBef>
        <a:spcAft>
          <a:spcPct val="0"/>
        </a:spcAft>
        <a:buFont typeface="Arial" charset="0"/>
        <a:buChar char="•"/>
        <a:defRPr sz="2800" kern="1200">
          <a:solidFill>
            <a:srgbClr val="595959"/>
          </a:solidFill>
          <a:latin typeface="+mn-lt"/>
          <a:ea typeface="ＭＳ Ｐゴシック" charset="0"/>
          <a:cs typeface="+mn-cs"/>
        </a:defRPr>
      </a:lvl1pPr>
      <a:lvl2pPr marL="684213" indent="-227013" algn="l" defTabSz="912813" rtl="0" eaLnBrk="1" fontAlgn="base" hangingPunct="1">
        <a:lnSpc>
          <a:spcPct val="90000"/>
        </a:lnSpc>
        <a:spcBef>
          <a:spcPts val="500"/>
        </a:spcBef>
        <a:spcAft>
          <a:spcPct val="0"/>
        </a:spcAft>
        <a:buFont typeface="Arial" charset="0"/>
        <a:buChar char="•"/>
        <a:defRPr sz="2400" kern="1200">
          <a:solidFill>
            <a:srgbClr val="595959"/>
          </a:solidFill>
          <a:latin typeface="+mn-lt"/>
          <a:ea typeface="ＭＳ Ｐゴシック" charset="0"/>
          <a:cs typeface="+mn-cs"/>
        </a:defRPr>
      </a:lvl2pPr>
      <a:lvl3pPr marL="1141413" indent="-227013" algn="l" defTabSz="912813" rtl="0" eaLnBrk="1" fontAlgn="base" hangingPunct="1">
        <a:lnSpc>
          <a:spcPct val="90000"/>
        </a:lnSpc>
        <a:spcBef>
          <a:spcPts val="500"/>
        </a:spcBef>
        <a:spcAft>
          <a:spcPct val="0"/>
        </a:spcAft>
        <a:buFont typeface="Arial" charset="0"/>
        <a:buChar char="•"/>
        <a:defRPr sz="2000" kern="1200">
          <a:solidFill>
            <a:srgbClr val="595959"/>
          </a:solidFill>
          <a:latin typeface="+mn-lt"/>
          <a:ea typeface="ＭＳ Ｐゴシック" charset="0"/>
          <a:cs typeface="+mn-cs"/>
        </a:defRPr>
      </a:lvl3pPr>
      <a:lvl4pPr marL="15986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4pPr>
      <a:lvl5pPr marL="2055813" indent="-227013" algn="l" defTabSz="912813" rtl="0" eaLnBrk="1" fontAlgn="base" hangingPunct="1">
        <a:lnSpc>
          <a:spcPct val="90000"/>
        </a:lnSpc>
        <a:spcBef>
          <a:spcPts val="500"/>
        </a:spcBef>
        <a:spcAft>
          <a:spcPct val="0"/>
        </a:spcAft>
        <a:buFont typeface="Arial" charset="0"/>
        <a:buChar char="•"/>
        <a:defRPr kern="1200">
          <a:solidFill>
            <a:srgbClr val="595959"/>
          </a:solidFill>
          <a:latin typeface="+mn-lt"/>
          <a:ea typeface="ＭＳ Ｐゴシック"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hyperlink" Target="http://www.thebluediamondgallery.com/handwriting/e/enroll.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hyperlink" Target="https://nche.ed.gov/wp-content/uploads/2018/10/idea_parents.pdf" TargetMode="Externa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24.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24.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hyperlink" Target="https://www.ccala.net/connect-to-child-care/" TargetMode="External"/><Relationship Id="rId3" Type="http://schemas.openxmlformats.org/officeDocument/2006/relationships/hyperlink" Target="https://www.lacoe.edu/Early-Learning/Head-Start" TargetMode="External"/><Relationship Id="rId7" Type="http://schemas.openxmlformats.org/officeDocument/2006/relationships/hyperlink" Target="https://www.lacoe.edu/Student-Services/School-Counseling" TargetMode="External"/><Relationship Id="rId2" Type="http://schemas.openxmlformats.org/officeDocument/2006/relationships/notesSlide" Target="../notesSlides/notesSlide19.xml"/><Relationship Id="rId1" Type="http://schemas.openxmlformats.org/officeDocument/2006/relationships/slideLayout" Target="../slideLayouts/slideLayout109.xml"/><Relationship Id="rId6" Type="http://schemas.openxmlformats.org/officeDocument/2006/relationships/hyperlink" Target="https://www.nami.org/Your-Journey/Teens-Young-Adults" TargetMode="External"/><Relationship Id="rId11" Type="http://schemas.openxmlformats.org/officeDocument/2006/relationships/hyperlink" Target="https://lacounty.maps.arcgis.com/apps/webappviewer/index.html?id=26159b0526e64bea94533e89da583b89" TargetMode="External"/><Relationship Id="rId5" Type="http://schemas.openxmlformats.org/officeDocument/2006/relationships/hyperlink" Target="https://www.lafoodbank.org/find-food/pantry-locator/" TargetMode="External"/><Relationship Id="rId10" Type="http://schemas.openxmlformats.org/officeDocument/2006/relationships/hyperlink" Target="https://www.counselora.com/" TargetMode="External"/><Relationship Id="rId4" Type="http://schemas.openxmlformats.org/officeDocument/2006/relationships/hyperlink" Target="https://schoolonwheels.org/need-tutoring/" TargetMode="External"/><Relationship Id="rId9" Type="http://schemas.openxmlformats.org/officeDocument/2006/relationships/hyperlink" Target="https://www.californialifeline.com/en"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findhelp.org/" TargetMode="External"/><Relationship Id="rId3" Type="http://schemas.openxmlformats.org/officeDocument/2006/relationships/hyperlink" Target="https://www.lahsa.org/" TargetMode="External"/><Relationship Id="rId7" Type="http://schemas.openxmlformats.org/officeDocument/2006/relationships/hyperlink" Target="https://locator.lacounty.gov/lac/Search?&amp;find=Homeless%20Shelters%20and%20Services&amp;cat=49" TargetMode="External"/><Relationship Id="rId2" Type="http://schemas.openxmlformats.org/officeDocument/2006/relationships/notesSlide" Target="../notesSlides/notesSlide20.xml"/><Relationship Id="rId1" Type="http://schemas.openxmlformats.org/officeDocument/2006/relationships/slideLayout" Target="../slideLayouts/slideLayout109.xml"/><Relationship Id="rId6" Type="http://schemas.openxmlformats.org/officeDocument/2006/relationships/hyperlink" Target="https://www.homelessshelterdirectory.org/california.html" TargetMode="External"/><Relationship Id="rId5" Type="http://schemas.openxmlformats.org/officeDocument/2006/relationships/hyperlink" Target="https://dpss.lacounty.gov/en.html" TargetMode="External"/><Relationship Id="rId4" Type="http://schemas.openxmlformats.org/officeDocument/2006/relationships/hyperlink" Target="https://www.schoolhouseconnection.org/learn/higher-education/" TargetMode="External"/><Relationship Id="rId9" Type="http://schemas.openxmlformats.org/officeDocument/2006/relationships/hyperlink" Target="https://www.ourchildrenla.org/win-app/"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nche.ed.gov/wp-content/uploads/2018/11/parentbrochure_eng.pdf" TargetMode="Externa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88.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0.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1851" y="870495"/>
            <a:ext cx="10515600" cy="4507697"/>
          </a:xfrm>
          <a:solidFill>
            <a:schemeClr val="tx2">
              <a:lumMod val="20000"/>
              <a:lumOff val="80000"/>
            </a:schemeClr>
          </a:solidFill>
          <a:ln w="28575"/>
        </p:spPr>
        <p:txBody>
          <a:bodyPr anchor="ctr">
            <a:normAutofit fontScale="90000"/>
          </a:bodyPr>
          <a:lstStyle/>
          <a:p>
            <a:pPr algn="ctr"/>
            <a:r>
              <a:rPr lang="en-US" dirty="0" smtClean="0"/>
              <a:t>Understanding the McKinney-Vento Assistance Act</a:t>
            </a:r>
            <a:r>
              <a:rPr lang="en-US" sz="3200" i="1" cap="none" dirty="0" smtClean="0"/>
              <a:t/>
            </a:r>
            <a:br>
              <a:rPr lang="en-US" sz="3200" i="1" cap="none" dirty="0" smtClean="0"/>
            </a:br>
            <a:r>
              <a:rPr lang="en-US" sz="2700" i="1" cap="none" dirty="0" smtClean="0"/>
              <a:t/>
            </a:r>
            <a:br>
              <a:rPr lang="en-US" sz="2700" i="1" cap="none" dirty="0" smtClean="0"/>
            </a:br>
            <a:r>
              <a:rPr lang="en-US" sz="2700" i="1" cap="none" dirty="0" smtClean="0"/>
              <a:t/>
            </a:r>
            <a:br>
              <a:rPr lang="en-US" sz="2700" i="1" cap="none" dirty="0" smtClean="0"/>
            </a:br>
            <a:r>
              <a:rPr lang="en-US" sz="2700" i="1" dirty="0"/>
              <a:t/>
            </a:r>
            <a:br>
              <a:rPr lang="en-US" sz="2700" i="1" dirty="0"/>
            </a:br>
            <a:r>
              <a:rPr lang="en-US" sz="2700" i="1" dirty="0" smtClean="0"/>
              <a:t/>
            </a:r>
            <a:br>
              <a:rPr lang="en-US" sz="2700" i="1" dirty="0" smtClean="0"/>
            </a:br>
            <a:r>
              <a:rPr lang="en-US" sz="2700" i="1" dirty="0" smtClean="0"/>
              <a:t/>
            </a:r>
            <a:br>
              <a:rPr lang="en-US" sz="2700" i="1" dirty="0" smtClean="0"/>
            </a:br>
            <a:r>
              <a:rPr lang="en-US" sz="2400" b="0" dirty="0" smtClean="0"/>
              <a:t>Presented </a:t>
            </a:r>
            <a:r>
              <a:rPr lang="en-US" sz="2400" b="0" dirty="0" smtClean="0"/>
              <a:t>by Dr. Jennifer </a:t>
            </a:r>
            <a:r>
              <a:rPr lang="en-US" sz="2400" b="0" dirty="0" smtClean="0"/>
              <a:t>Kottke</a:t>
            </a:r>
            <a:br>
              <a:rPr lang="en-US" sz="2400" b="0" dirty="0" smtClean="0"/>
            </a:br>
            <a:r>
              <a:rPr lang="en-US" sz="2400" i="1" dirty="0" smtClean="0"/>
              <a:t>Los Angeles County Office of Education </a:t>
            </a:r>
            <a:r>
              <a:rPr lang="en-US" sz="2400" i="1" dirty="0" smtClean="0"/>
              <a:t>  </a:t>
            </a:r>
            <a:endParaRPr lang="en-US" sz="2400" i="1" cap="none" dirty="0"/>
          </a:p>
        </p:txBody>
      </p:sp>
      <p:sp>
        <p:nvSpPr>
          <p:cNvPr id="7" name="Subtitle 6"/>
          <p:cNvSpPr>
            <a:spLocks noGrp="1"/>
          </p:cNvSpPr>
          <p:nvPr>
            <p:ph type="body" idx="1"/>
          </p:nvPr>
        </p:nvSpPr>
        <p:spPr>
          <a:xfrm>
            <a:off x="831851" y="5571546"/>
            <a:ext cx="10515600" cy="551461"/>
          </a:xfrm>
        </p:spPr>
        <p:txBody>
          <a:bodyPr/>
          <a:lstStyle/>
          <a:p>
            <a:r>
              <a:rPr lang="en-US" dirty="0" smtClean="0"/>
              <a:t>May 18, 2022</a:t>
            </a:r>
            <a:endParaRPr lang="en-US" dirty="0"/>
          </a:p>
        </p:txBody>
      </p:sp>
      <p:sp>
        <p:nvSpPr>
          <p:cNvPr id="2" name="TextBox 1"/>
          <p:cNvSpPr txBox="1"/>
          <p:nvPr/>
        </p:nvSpPr>
        <p:spPr>
          <a:xfrm>
            <a:off x="1006997" y="5879939"/>
            <a:ext cx="10567687"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5"/>
              </a:solidFill>
              <a:effectLst/>
              <a:uLnTx/>
              <a:uFillTx/>
              <a:latin typeface="Arial"/>
              <a:ea typeface="+mn-ea"/>
              <a:cs typeface="+mn-cs"/>
            </a:endParaRPr>
          </a:p>
        </p:txBody>
      </p:sp>
      <p:sp>
        <p:nvSpPr>
          <p:cNvPr id="3" name="Rectangle 2"/>
          <p:cNvSpPr/>
          <p:nvPr/>
        </p:nvSpPr>
        <p:spPr>
          <a:xfrm>
            <a:off x="1257220" y="3258222"/>
            <a:ext cx="9664861" cy="954107"/>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272525"/>
                </a:solidFill>
                <a:effectLst/>
                <a:uLnTx/>
                <a:uFillTx/>
                <a:latin typeface="Arial"/>
                <a:ea typeface="+mn-ea"/>
                <a:cs typeface="+mn-cs"/>
              </a:rPr>
              <a:t>Educating Students Experiencing Homelessness</a:t>
            </a:r>
            <a:br>
              <a:rPr kumimoji="0" lang="en-US" sz="2800" b="1" i="1" u="none" strike="noStrike" kern="1200" cap="none" spc="0" normalizeH="0" baseline="0" noProof="0" dirty="0">
                <a:ln>
                  <a:noFill/>
                </a:ln>
                <a:solidFill>
                  <a:srgbClr val="272525"/>
                </a:solidFill>
                <a:effectLst/>
                <a:uLnTx/>
                <a:uFillTx/>
                <a:latin typeface="Arial"/>
                <a:ea typeface="+mn-ea"/>
                <a:cs typeface="+mn-cs"/>
              </a:rPr>
            </a:br>
            <a:r>
              <a:rPr kumimoji="0" lang="en-US" sz="2800" b="1" i="1" u="none" strike="noStrike" kern="1200" cap="none" spc="0" normalizeH="0" baseline="0" noProof="0" dirty="0" smtClean="0">
                <a:ln>
                  <a:noFill/>
                </a:ln>
                <a:solidFill>
                  <a:srgbClr val="272525"/>
                </a:solidFill>
                <a:effectLst/>
                <a:uLnTx/>
                <a:uFillTx/>
                <a:latin typeface="Arial"/>
                <a:ea typeface="+mn-ea"/>
                <a:cs typeface="+mn-cs"/>
              </a:rPr>
              <a:t>~Parent Focused Presentation~</a:t>
            </a:r>
            <a:endParaRPr kumimoji="0" lang="en-US" sz="3200" b="1" i="0" u="none" strike="noStrike" kern="1200" cap="none" spc="0" normalizeH="0" baseline="0" noProof="0" dirty="0">
              <a:ln>
                <a:noFill/>
              </a:ln>
              <a:solidFill>
                <a:srgbClr val="272525"/>
              </a:solidFill>
              <a:effectLst/>
              <a:uLnTx/>
              <a:uFillTx/>
              <a:latin typeface="Arial"/>
              <a:ea typeface="+mn-ea"/>
              <a:cs typeface="+mn-cs"/>
            </a:endParaRPr>
          </a:p>
        </p:txBody>
      </p:sp>
      <p:sp>
        <p:nvSpPr>
          <p:cNvPr id="8" name="Footer Placeholder 5"/>
          <p:cNvSpPr>
            <a:spLocks noGrp="1"/>
          </p:cNvSpPr>
          <p:nvPr>
            <p:ph type="ftr" sz="quarter" idx="11"/>
          </p:nvPr>
        </p:nvSpPr>
        <p:spPr>
          <a:xfrm>
            <a:off x="1541463" y="6356350"/>
            <a:ext cx="91313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72525">
                    <a:tint val="75000"/>
                  </a:srgbClr>
                </a:solidFill>
                <a:effectLst/>
                <a:uLnTx/>
                <a:uFillTx/>
                <a:latin typeface="Arial"/>
                <a:ea typeface="+mn-ea"/>
                <a:cs typeface="+mn-cs"/>
              </a:rPr>
              <a:t>LA County Office of Education</a:t>
            </a:r>
          </a:p>
        </p:txBody>
      </p:sp>
    </p:spTree>
    <p:extLst>
      <p:ext uri="{BB962C8B-B14F-4D97-AF65-F5344CB8AC3E}">
        <p14:creationId xmlns:p14="http://schemas.microsoft.com/office/powerpoint/2010/main" val="204391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ree vector graphic: Motorhome, Mobile Home, Vehicle - Free Image on Pixabay - 162151"/>
          <p:cNvPicPr>
            <a:picLocks noChangeAspect="1"/>
          </p:cNvPicPr>
          <p:nvPr/>
        </p:nvPicPr>
        <p:blipFill rotWithShape="1">
          <a:blip r:embed="rId3" cstate="email">
            <a:extLst>
              <a:ext uri="{28A0092B-C50C-407E-A947-70E740481C1C}">
                <a14:useLocalDpi xmlns:a14="http://schemas.microsoft.com/office/drawing/2010/main" val="0"/>
              </a:ext>
            </a:extLst>
          </a:blip>
          <a:srcRect l="2323" t="29091" r="2727" b="28350"/>
          <a:stretch/>
        </p:blipFill>
        <p:spPr>
          <a:xfrm>
            <a:off x="4175547" y="5245042"/>
            <a:ext cx="3269673" cy="1099167"/>
          </a:xfrm>
          <a:prstGeom prst="rect">
            <a:avLst/>
          </a:prstGeom>
        </p:spPr>
      </p:pic>
      <p:sp>
        <p:nvSpPr>
          <p:cNvPr id="2" name="Title 1"/>
          <p:cNvSpPr>
            <a:spLocks noGrp="1"/>
          </p:cNvSpPr>
          <p:nvPr>
            <p:ph type="title"/>
          </p:nvPr>
        </p:nvSpPr>
        <p:spPr/>
        <p:txBody>
          <a:bodyPr>
            <a:normAutofit fontScale="90000"/>
          </a:bodyPr>
          <a:lstStyle/>
          <a:p>
            <a:r>
              <a:rPr lang="en-US" sz="4000" b="1" dirty="0"/>
              <a:t>What does homelessness look like? </a:t>
            </a:r>
            <a:endParaRPr lang="en-US"/>
          </a:p>
        </p:txBody>
      </p:sp>
      <p:pic>
        <p:nvPicPr>
          <p:cNvPr id="4" name="Picture 3" descr="Imagem vetorial gratis: Construção, Altura, Habitação - Imagem gratis no Pixabay - 4862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6255" y="4073237"/>
            <a:ext cx="2859520" cy="2554410"/>
          </a:xfrm>
          <a:prstGeom prst="rect">
            <a:avLst/>
          </a:prstGeom>
        </p:spPr>
      </p:pic>
      <p:sp>
        <p:nvSpPr>
          <p:cNvPr id="5" name="TextBox 4"/>
          <p:cNvSpPr txBox="1"/>
          <p:nvPr/>
        </p:nvSpPr>
        <p:spPr>
          <a:xfrm>
            <a:off x="676997" y="2133856"/>
            <a:ext cx="1838036"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srgbClr val="514843"/>
                </a:solidFill>
                <a:effectLst/>
                <a:uLnTx/>
                <a:uFillTx/>
                <a:latin typeface="Euphemia"/>
                <a:ea typeface="+mn-ea"/>
                <a:cs typeface="+mn-cs"/>
              </a:rPr>
              <a:t>Sheltered</a:t>
            </a:r>
            <a:endParaRPr kumimoji="0" lang="en-US" sz="1800" b="1" i="0" u="sng" strike="noStrike" kern="1200" cap="none" spc="0" normalizeH="0" baseline="0" noProof="0" dirty="0">
              <a:ln>
                <a:noFill/>
              </a:ln>
              <a:solidFill>
                <a:srgbClr val="514843"/>
              </a:solidFill>
              <a:effectLst/>
              <a:uLnTx/>
              <a:uFillTx/>
              <a:latin typeface="Euphem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4843"/>
                </a:solidFill>
                <a:effectLst/>
                <a:uLnTx/>
                <a:uFillTx/>
                <a:latin typeface="Euphemia"/>
                <a:ea typeface="+mn-ea"/>
                <a:cs typeface="+mn-cs"/>
              </a:rPr>
              <a:t>Shelters, DV Shelters, Transitional Housing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4843"/>
                </a:solidFill>
                <a:effectLst/>
                <a:uLnTx/>
                <a:uFillTx/>
                <a:latin typeface="Euphemia"/>
                <a:ea typeface="+mn-ea"/>
                <a:cs typeface="+mn-cs"/>
                <a:sym typeface="Symbol" panose="05050102010706020507" pitchFamily="18" charset="2"/>
              </a:rPr>
              <a:t></a:t>
            </a:r>
            <a:r>
              <a:rPr kumimoji="0" lang="en-US" sz="1800" b="0" i="0" u="none" strike="noStrike" kern="1200" cap="none" spc="0" normalizeH="0" baseline="0" noProof="0" dirty="0">
                <a:ln>
                  <a:noFill/>
                </a:ln>
                <a:solidFill>
                  <a:srgbClr val="514843"/>
                </a:solidFill>
                <a:effectLst/>
                <a:uLnTx/>
                <a:uFillTx/>
                <a:latin typeface="Euphemia"/>
                <a:ea typeface="+mn-ea"/>
                <a:cs typeface="+mn-cs"/>
              </a:rPr>
              <a:t>  </a:t>
            </a:r>
          </a:p>
        </p:txBody>
      </p:sp>
      <p:sp>
        <p:nvSpPr>
          <p:cNvPr id="8" name="TextBox 7"/>
          <p:cNvSpPr txBox="1"/>
          <p:nvPr/>
        </p:nvSpPr>
        <p:spPr>
          <a:xfrm>
            <a:off x="2471735" y="1238899"/>
            <a:ext cx="2112672" cy="3693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srgbClr val="514843"/>
                </a:solidFill>
                <a:effectLst/>
                <a:uLnTx/>
                <a:uFillTx/>
                <a:latin typeface="Euphemia"/>
                <a:ea typeface="+mn-ea"/>
                <a:cs typeface="+mn-cs"/>
              </a:rPr>
              <a:t>Doubled-Up/Shared Housing  </a:t>
            </a:r>
            <a:r>
              <a:rPr kumimoji="0" lang="en-US" sz="1800" b="0" i="0" u="none" strike="noStrike" kern="1200" cap="none" spc="0" normalizeH="0" baseline="0" noProof="0" dirty="0" smtClean="0">
                <a:ln>
                  <a:noFill/>
                </a:ln>
                <a:solidFill>
                  <a:srgbClr val="514843"/>
                </a:solidFill>
                <a:effectLst/>
                <a:uLnTx/>
                <a:uFillTx/>
                <a:latin typeface="Euphemia"/>
                <a:ea typeface="+mn-ea"/>
                <a:cs typeface="+mn-cs"/>
              </a:rPr>
              <a:t>Students </a:t>
            </a:r>
            <a:r>
              <a:rPr kumimoji="0" lang="en-US" sz="1800" b="0" i="0" u="none" strike="noStrike" kern="1200" cap="none" spc="0" normalizeH="0" baseline="0" noProof="0" dirty="0">
                <a:ln>
                  <a:noFill/>
                </a:ln>
                <a:solidFill>
                  <a:srgbClr val="514843"/>
                </a:solidFill>
                <a:effectLst/>
                <a:uLnTx/>
                <a:uFillTx/>
                <a:latin typeface="Euphemia"/>
                <a:ea typeface="+mn-ea"/>
                <a:cs typeface="+mn-cs"/>
              </a:rPr>
              <a:t>temporarily sharing the housing of friends or relatives </a:t>
            </a:r>
            <a:r>
              <a:rPr kumimoji="0" lang="en-US" sz="1800" b="0" i="0" u="sng" strike="noStrike" kern="1200" cap="none" spc="0" normalizeH="0" baseline="0" noProof="0" dirty="0">
                <a:ln>
                  <a:noFill/>
                </a:ln>
                <a:solidFill>
                  <a:srgbClr val="514843"/>
                </a:solidFill>
                <a:effectLst/>
                <a:uLnTx/>
                <a:uFillTx/>
                <a:latin typeface="Euphemia"/>
                <a:ea typeface="+mn-ea"/>
                <a:cs typeface="+mn-cs"/>
              </a:rPr>
              <a:t>due to the loss of housing, economic hardship or a similar reason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4843"/>
                </a:solidFill>
                <a:effectLst/>
                <a:uLnTx/>
                <a:uFillTx/>
                <a:latin typeface="Euphemia"/>
                <a:ea typeface="+mn-ea"/>
                <a:cs typeface="+mn-cs"/>
                <a:sym typeface="Symbol" panose="05050102010706020507" pitchFamily="18" charset="2"/>
              </a:rPr>
              <a:t></a:t>
            </a:r>
            <a:r>
              <a:rPr kumimoji="0" lang="en-US" sz="1800" b="0" i="0" u="none" strike="noStrike" kern="1200" cap="none" spc="0" normalizeH="0" baseline="0" noProof="0" dirty="0">
                <a:ln>
                  <a:noFill/>
                </a:ln>
                <a:solidFill>
                  <a:srgbClr val="514843"/>
                </a:solidFill>
                <a:effectLst/>
                <a:uLnTx/>
                <a:uFillTx/>
                <a:latin typeface="Euphemia"/>
                <a:ea typeface="+mn-ea"/>
                <a:cs typeface="+mn-cs"/>
              </a:rPr>
              <a:t>  </a:t>
            </a:r>
          </a:p>
        </p:txBody>
      </p:sp>
      <p:pic>
        <p:nvPicPr>
          <p:cNvPr id="6" name="Picture 5" descr="Free vector graphic: House, Blue, Building - Free Image on Pixabay - 129306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08852" y="4932218"/>
            <a:ext cx="1576820" cy="1579420"/>
          </a:xfrm>
          <a:prstGeom prst="rect">
            <a:avLst/>
          </a:prstGeom>
        </p:spPr>
      </p:pic>
      <p:sp>
        <p:nvSpPr>
          <p:cNvPr id="10" name="TextBox 9"/>
          <p:cNvSpPr txBox="1"/>
          <p:nvPr/>
        </p:nvSpPr>
        <p:spPr>
          <a:xfrm>
            <a:off x="9781309" y="1632072"/>
            <a:ext cx="20757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14843"/>
                </a:solidFill>
                <a:effectLst/>
                <a:uLnTx/>
                <a:uFillTx/>
                <a:latin typeface="Euphemia"/>
                <a:ea typeface="+mn-ea"/>
                <a:cs typeface="+mn-cs"/>
              </a:rPr>
              <a:t>Hotel/Motel </a:t>
            </a:r>
            <a:r>
              <a:rPr kumimoji="0" lang="en-US" sz="1800" b="0" i="0" u="none" strike="noStrike" kern="1200" cap="none" spc="0" normalizeH="0" baseline="0" noProof="0" dirty="0" smtClean="0">
                <a:ln>
                  <a:noFill/>
                </a:ln>
                <a:solidFill>
                  <a:srgbClr val="514843"/>
                </a:solidFill>
                <a:effectLst/>
                <a:uLnTx/>
                <a:uFillTx/>
                <a:latin typeface="Euphemia"/>
                <a:ea typeface="+mn-ea"/>
                <a:cs typeface="+mn-cs"/>
              </a:rPr>
              <a:t>Students </a:t>
            </a:r>
            <a:r>
              <a:rPr kumimoji="0" lang="en-US" sz="1800" b="0" i="0" u="none" strike="noStrike" kern="1200" cap="none" spc="0" normalizeH="0" baseline="0" noProof="0" dirty="0">
                <a:ln>
                  <a:noFill/>
                </a:ln>
                <a:solidFill>
                  <a:srgbClr val="514843"/>
                </a:solidFill>
                <a:effectLst/>
                <a:uLnTx/>
                <a:uFillTx/>
                <a:latin typeface="Euphemia"/>
                <a:ea typeface="+mn-ea"/>
                <a:cs typeface="+mn-cs"/>
              </a:rPr>
              <a:t>temporarily living in a hotel or motel </a:t>
            </a:r>
            <a:r>
              <a:rPr kumimoji="0" lang="en-US" sz="1800" b="0" i="0" u="sng" strike="noStrike" kern="1200" cap="none" spc="0" normalizeH="0" baseline="0" noProof="0" dirty="0">
                <a:ln>
                  <a:noFill/>
                </a:ln>
                <a:solidFill>
                  <a:srgbClr val="514843"/>
                </a:solidFill>
                <a:effectLst/>
                <a:uLnTx/>
                <a:uFillTx/>
                <a:latin typeface="Euphemia"/>
                <a:ea typeface="+mn-ea"/>
                <a:cs typeface="+mn-cs"/>
              </a:rPr>
              <a:t>due to lack of adequate accommodations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4843"/>
                </a:solidFill>
                <a:effectLst/>
                <a:uLnTx/>
                <a:uFillTx/>
                <a:latin typeface="Euphemia"/>
                <a:ea typeface="+mn-ea"/>
                <a:cs typeface="+mn-cs"/>
                <a:sym typeface="Symbol" panose="05050102010706020507" pitchFamily="18" charset="2"/>
              </a:rPr>
              <a:t></a:t>
            </a:r>
            <a:r>
              <a:rPr kumimoji="0" lang="en-US" sz="1800" b="0" i="0" u="none" strike="noStrike" kern="1200" cap="none" spc="0" normalizeH="0" baseline="0" noProof="0" dirty="0">
                <a:ln>
                  <a:noFill/>
                </a:ln>
                <a:solidFill>
                  <a:srgbClr val="514843"/>
                </a:solidFill>
                <a:effectLst/>
                <a:uLnTx/>
                <a:uFillTx/>
                <a:latin typeface="Euphemia"/>
                <a:ea typeface="+mn-ea"/>
                <a:cs typeface="+mn-cs"/>
              </a:rPr>
              <a:t>  </a:t>
            </a:r>
          </a:p>
        </p:txBody>
      </p:sp>
      <p:pic>
        <p:nvPicPr>
          <p:cNvPr id="9" name="Picture 8"/>
          <p:cNvPicPr>
            <a:picLocks noChangeAspect="1"/>
          </p:cNvPicPr>
          <p:nvPr/>
        </p:nvPicPr>
        <p:blipFill rotWithShape="1">
          <a:blip r:embed="rId6"/>
          <a:srcRect l="14030" t="32394" r="20496" b="9009"/>
          <a:stretch/>
        </p:blipFill>
        <p:spPr>
          <a:xfrm>
            <a:off x="7445220" y="4544292"/>
            <a:ext cx="2198254" cy="1967346"/>
          </a:xfrm>
          <a:prstGeom prst="rect">
            <a:avLst/>
          </a:prstGeom>
        </p:spPr>
      </p:pic>
      <p:pic>
        <p:nvPicPr>
          <p:cNvPr id="2050" name="Picture 2" descr="Hotel building icon in cartoon style isolated on Vector Image"/>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20282" t="5388" r="19403" b="12769"/>
          <a:stretch/>
        </p:blipFill>
        <p:spPr bwMode="auto">
          <a:xfrm>
            <a:off x="9873673" y="3874657"/>
            <a:ext cx="1975871" cy="26970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ar Automobile One Door · Free vector graphic on Pixabay"/>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093421" y="5752958"/>
            <a:ext cx="1637433" cy="818717"/>
          </a:xfrm>
          <a:prstGeom prst="rect">
            <a:avLst/>
          </a:prstGeom>
        </p:spPr>
      </p:pic>
      <p:pic>
        <p:nvPicPr>
          <p:cNvPr id="13" name="Picture 12" descr="Tent 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43193" y="5279138"/>
            <a:ext cx="1936771" cy="1936771"/>
          </a:xfrm>
          <a:prstGeom prst="rect">
            <a:avLst/>
          </a:prstGeom>
        </p:spPr>
      </p:pic>
      <p:sp>
        <p:nvSpPr>
          <p:cNvPr id="17" name="TextBox 16"/>
          <p:cNvSpPr txBox="1"/>
          <p:nvPr/>
        </p:nvSpPr>
        <p:spPr>
          <a:xfrm>
            <a:off x="5201658" y="1878992"/>
            <a:ext cx="325322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14843"/>
                </a:solidFill>
                <a:effectLst/>
                <a:uLnTx/>
                <a:uFillTx/>
                <a:latin typeface="Euphemia"/>
                <a:ea typeface="+mn-ea"/>
                <a:cs typeface="+mn-cs"/>
              </a:rPr>
              <a:t>Unsheltered </a:t>
            </a:r>
            <a:endParaRPr kumimoji="0" lang="en-US" sz="1800" b="1" i="0" u="sng" strike="noStrike" kern="1200" cap="none" spc="0" normalizeH="0" baseline="0" noProof="0" dirty="0" smtClean="0">
              <a:ln>
                <a:noFill/>
              </a:ln>
              <a:solidFill>
                <a:srgbClr val="514843"/>
              </a:solidFill>
              <a:effectLst/>
              <a:uLnTx/>
              <a:uFillTx/>
              <a:latin typeface="Euphem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14843"/>
                </a:solidFill>
                <a:effectLst/>
                <a:uLnTx/>
                <a:uFillTx/>
                <a:latin typeface="Euphemia"/>
                <a:ea typeface="+mn-ea"/>
                <a:cs typeface="+mn-cs"/>
              </a:rPr>
              <a:t>Students </a:t>
            </a:r>
            <a:r>
              <a:rPr kumimoji="0" lang="en-US" sz="1800" b="0" i="0" u="none" strike="noStrike" kern="1200" cap="none" spc="0" normalizeH="0" baseline="0" noProof="0" dirty="0">
                <a:ln>
                  <a:noFill/>
                </a:ln>
                <a:solidFill>
                  <a:srgbClr val="514843"/>
                </a:solidFill>
                <a:effectLst/>
                <a:uLnTx/>
                <a:uFillTx/>
                <a:latin typeface="Euphemia"/>
                <a:ea typeface="+mn-ea"/>
                <a:cs typeface="+mn-cs"/>
              </a:rPr>
              <a:t>living in abandoned buildings, campgrounds, vehicles, inadequate trailer parks, bus &amp; train stations, substandard housing or abandoned in hospitals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14843"/>
                </a:solidFill>
                <a:effectLst/>
                <a:uLnTx/>
                <a:uFillTx/>
                <a:latin typeface="Euphemia"/>
                <a:ea typeface="+mn-ea"/>
                <a:cs typeface="+mn-cs"/>
              </a:rPr>
              <a:t>  </a:t>
            </a:r>
          </a:p>
        </p:txBody>
      </p:sp>
      <p:pic>
        <p:nvPicPr>
          <p:cNvPr id="15" name="Picture 14" descr="Unsupported titles/Square brackets - Wiktionary"/>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5400000">
            <a:off x="6194298" y="2965266"/>
            <a:ext cx="1267941" cy="2512291"/>
          </a:xfrm>
          <a:prstGeom prst="rect">
            <a:avLst/>
          </a:prstGeom>
        </p:spPr>
      </p:pic>
      <p:sp>
        <p:nvSpPr>
          <p:cNvPr id="16" name="Footer Placeholder 1"/>
          <p:cNvSpPr txBox="1">
            <a:spLocks/>
          </p:cNvSpPr>
          <p:nvPr/>
        </p:nvSpPr>
        <p:spPr>
          <a:xfrm>
            <a:off x="8860635" y="6492874"/>
            <a:ext cx="2950757" cy="365126"/>
          </a:xfrm>
          <a:prstGeom prst="rect">
            <a:avLst/>
          </a:prstGeom>
          <a:noFill/>
          <a:ln>
            <a:noFill/>
          </a:ln>
        </p:spPr>
        <p:txBody>
          <a:bodyPr spcFirstLastPara="1" vert="horz" wrap="square" lIns="91425" tIns="45700" rIns="91425" bIns="45700" rtlCol="0" anchor="ctr" anchorCtr="0"/>
          <a:lstStyle>
            <a:defPPr>
              <a:defRPr lang="en-US"/>
            </a:defPPr>
            <a:lvl1pPr marL="0" marR="0" lvl="0" algn="l" defTabSz="914400" rtl="0" eaLnBrk="1" latinLnBrk="0" hangingPunct="1">
              <a:spcBef>
                <a:spcPts val="0"/>
              </a:spcBef>
              <a:spcAft>
                <a:spcPts val="0"/>
              </a:spcAft>
              <a:buSzPts val="1400"/>
              <a:buNone/>
              <a:defRPr sz="1200" b="0" i="0" u="none" strike="noStrike" kern="1200" cap="none" baseline="0">
                <a:solidFill>
                  <a:schemeClr val="lt1"/>
                </a:solidFill>
                <a:latin typeface="Calibri"/>
                <a:ea typeface="Calibri"/>
                <a:cs typeface="Calibri"/>
                <a:sym typeface="Calibri"/>
              </a:defRPr>
            </a:lvl1pPr>
            <a:lvl2pPr marL="457200" marR="0" lvl="1"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pPr defTabSz="342900">
              <a:defRPr/>
            </a:pPr>
            <a:r>
              <a:rPr lang="en-US" dirty="0">
                <a:solidFill>
                  <a:prstClr val="black"/>
                </a:solidFill>
              </a:rPr>
              <a:t>Los Angeles County Office of Education</a:t>
            </a:r>
          </a:p>
        </p:txBody>
      </p:sp>
    </p:spTree>
    <p:extLst>
      <p:ext uri="{BB962C8B-B14F-4D97-AF65-F5344CB8AC3E}">
        <p14:creationId xmlns:p14="http://schemas.microsoft.com/office/powerpoint/2010/main" val="34922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1"/>
          <p:cNvPicPr preferRelativeResize="0"/>
          <p:nvPr/>
        </p:nvPicPr>
        <p:blipFill>
          <a:blip r:embed="rId3">
            <a:alphaModFix amt="42000"/>
          </a:blip>
          <a:stretch>
            <a:fillRect/>
          </a:stretch>
        </p:blipFill>
        <p:spPr>
          <a:xfrm>
            <a:off x="144208" y="1615134"/>
            <a:ext cx="6304077" cy="4636545"/>
          </a:xfrm>
          <a:prstGeom prst="rect">
            <a:avLst/>
          </a:prstGeom>
          <a:noFill/>
          <a:ln>
            <a:noFill/>
          </a:ln>
        </p:spPr>
      </p:pic>
      <p:sp>
        <p:nvSpPr>
          <p:cNvPr id="174" name="Google Shape;174;p31"/>
          <p:cNvSpPr txBox="1">
            <a:spLocks noGrp="1"/>
          </p:cNvSpPr>
          <p:nvPr>
            <p:ph type="title"/>
          </p:nvPr>
        </p:nvSpPr>
        <p:spPr>
          <a:xfrm>
            <a:off x="2225850" y="147125"/>
            <a:ext cx="9138607" cy="847200"/>
          </a:xfrm>
          <a:prstGeom prst="rect">
            <a:avLst/>
          </a:prstGeom>
        </p:spPr>
        <p:txBody>
          <a:bodyPr spcFirstLastPara="1" vert="horz" wrap="square" lIns="121900" tIns="121900" rIns="121900" bIns="121900" rtlCol="0" anchor="t" anchorCtr="0">
            <a:noAutofit/>
          </a:bodyPr>
          <a:lstStyle/>
          <a:p>
            <a:r>
              <a:rPr lang="en" u="sng" dirty="0">
                <a:latin typeface="+mj-lt"/>
              </a:rPr>
              <a:t>AND</a:t>
            </a:r>
            <a:r>
              <a:rPr lang="en" dirty="0">
                <a:latin typeface="+mj-lt"/>
              </a:rPr>
              <a:t> Unaccompanied Homeless Youth</a:t>
            </a:r>
            <a:endParaRPr dirty="0">
              <a:latin typeface="+mj-lt"/>
            </a:endParaRPr>
          </a:p>
        </p:txBody>
      </p:sp>
      <p:sp>
        <p:nvSpPr>
          <p:cNvPr id="175" name="Google Shape;175;p31"/>
          <p:cNvSpPr txBox="1">
            <a:spLocks noGrp="1"/>
          </p:cNvSpPr>
          <p:nvPr>
            <p:ph type="sldNum" idx="12"/>
          </p:nvPr>
        </p:nvSpPr>
        <p:spPr>
          <a:xfrm>
            <a:off x="11330665" y="6251679"/>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11</a:t>
            </a:fld>
            <a:endParaRPr dirty="0"/>
          </a:p>
        </p:txBody>
      </p:sp>
      <p:sp>
        <p:nvSpPr>
          <p:cNvPr id="176" name="Google Shape;176;p31"/>
          <p:cNvSpPr txBox="1">
            <a:spLocks noGrp="1"/>
          </p:cNvSpPr>
          <p:nvPr>
            <p:ph type="body" idx="1"/>
          </p:nvPr>
        </p:nvSpPr>
        <p:spPr>
          <a:xfrm>
            <a:off x="6951716" y="1790433"/>
            <a:ext cx="4618800" cy="4301572"/>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b="1" dirty="0">
                <a:solidFill>
                  <a:srgbClr val="8A2F89"/>
                </a:solidFill>
                <a:latin typeface="Arial"/>
                <a:cs typeface="Arial"/>
              </a:rPr>
              <a:t>Definition: </a:t>
            </a:r>
            <a:endParaRPr b="1" dirty="0">
              <a:solidFill>
                <a:srgbClr val="8A2F89"/>
              </a:solidFill>
              <a:latin typeface="Arial"/>
              <a:cs typeface="Arial"/>
            </a:endParaRPr>
          </a:p>
          <a:p>
            <a:pPr marL="0" indent="0">
              <a:spcBef>
                <a:spcPts val="2133"/>
              </a:spcBef>
              <a:buNone/>
            </a:pPr>
            <a:r>
              <a:rPr lang="en" dirty="0">
                <a:latin typeface="Arial"/>
                <a:cs typeface="Arial"/>
              </a:rPr>
              <a:t>A child or youth who meets the McKinney-Vento definition of homelessness </a:t>
            </a:r>
            <a:endParaRPr lang="en" dirty="0" smtClean="0">
              <a:latin typeface="Arial"/>
              <a:cs typeface="Arial"/>
            </a:endParaRPr>
          </a:p>
          <a:p>
            <a:pPr marL="0" indent="0">
              <a:spcBef>
                <a:spcPts val="2133"/>
              </a:spcBef>
              <a:buNone/>
            </a:pPr>
            <a:r>
              <a:rPr lang="en" b="1" u="sng" dirty="0" smtClean="0">
                <a:latin typeface="Arial"/>
                <a:cs typeface="Arial"/>
              </a:rPr>
              <a:t>and</a:t>
            </a:r>
            <a:r>
              <a:rPr lang="en" dirty="0" smtClean="0">
                <a:latin typeface="Arial"/>
                <a:cs typeface="Arial"/>
              </a:rPr>
              <a:t> </a:t>
            </a:r>
          </a:p>
          <a:p>
            <a:pPr marL="0" indent="0">
              <a:spcBef>
                <a:spcPts val="2133"/>
              </a:spcBef>
              <a:buNone/>
            </a:pPr>
            <a:r>
              <a:rPr lang="en" dirty="0" smtClean="0">
                <a:latin typeface="Arial"/>
                <a:cs typeface="Arial"/>
              </a:rPr>
              <a:t>is </a:t>
            </a:r>
            <a:r>
              <a:rPr lang="en" dirty="0">
                <a:latin typeface="Arial"/>
                <a:cs typeface="Arial"/>
              </a:rPr>
              <a:t>not in the physical custody of a parent or guardian.</a:t>
            </a:r>
            <a:br>
              <a:rPr lang="en" dirty="0">
                <a:latin typeface="Arial"/>
                <a:cs typeface="Arial"/>
              </a:rPr>
            </a:br>
            <a:endParaRPr dirty="0">
              <a:latin typeface="Arial"/>
              <a:cs typeface="Arial"/>
            </a:endParaRPr>
          </a:p>
          <a:p>
            <a:pPr marL="0" indent="0">
              <a:spcBef>
                <a:spcPts val="2133"/>
              </a:spcBef>
              <a:spcAft>
                <a:spcPts val="2133"/>
              </a:spcAft>
              <a:buNone/>
            </a:pPr>
            <a:endParaRPr dirty="0">
              <a:latin typeface="Arial"/>
              <a:cs typeface="Arial"/>
            </a:endParaRPr>
          </a:p>
        </p:txBody>
      </p:sp>
      <p:sp>
        <p:nvSpPr>
          <p:cNvPr id="6" name="Footer Placeholder 1"/>
          <p:cNvSpPr txBox="1">
            <a:spLocks/>
          </p:cNvSpPr>
          <p:nvPr/>
        </p:nvSpPr>
        <p:spPr>
          <a:xfrm>
            <a:off x="8860636" y="6251679"/>
            <a:ext cx="2950757" cy="365126"/>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dirty="0">
                <a:solidFill>
                  <a:prstClr val="black"/>
                </a:solidFill>
              </a:rPr>
              <a:t>Los Angeles County Office of Education</a:t>
            </a:r>
          </a:p>
        </p:txBody>
      </p:sp>
    </p:spTree>
    <p:extLst>
      <p:ext uri="{BB962C8B-B14F-4D97-AF65-F5344CB8AC3E}">
        <p14:creationId xmlns:p14="http://schemas.microsoft.com/office/powerpoint/2010/main" val="4202598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Key Provisions </a:t>
            </a:r>
            <a:endParaRPr lang="en-US" dirty="0"/>
          </a:p>
        </p:txBody>
      </p:sp>
      <p:sp>
        <p:nvSpPr>
          <p:cNvPr id="4" name="TextBox 3"/>
          <p:cNvSpPr txBox="1"/>
          <p:nvPr/>
        </p:nvSpPr>
        <p:spPr>
          <a:xfrm>
            <a:off x="555812" y="1810871"/>
            <a:ext cx="11223812" cy="4031873"/>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District/Charter Homeless Liaison</a:t>
            </a:r>
          </a:p>
          <a:p>
            <a:pPr marL="342900" indent="-342900">
              <a:buFont typeface="Arial" panose="020B0604020202020204" pitchFamily="34" charset="0"/>
              <a:buChar char="•"/>
            </a:pPr>
            <a:r>
              <a:rPr lang="en-US" sz="3200" dirty="0" smtClean="0"/>
              <a:t>Confidentiality (FERPA) </a:t>
            </a:r>
          </a:p>
          <a:p>
            <a:pPr marL="342900" indent="-342900">
              <a:buFont typeface="Arial" panose="020B0604020202020204" pitchFamily="34" charset="0"/>
              <a:buChar char="•"/>
            </a:pPr>
            <a:r>
              <a:rPr lang="en-US" sz="3200" dirty="0"/>
              <a:t>School of Origin (SOO) &amp; School of Residence (SOR) </a:t>
            </a:r>
          </a:p>
          <a:p>
            <a:pPr marL="342900" indent="-342900">
              <a:buFont typeface="Arial" panose="020B0604020202020204" pitchFamily="34" charset="0"/>
              <a:buChar char="•"/>
            </a:pPr>
            <a:r>
              <a:rPr lang="en-US" sz="3200" dirty="0" smtClean="0"/>
              <a:t>Immediate Enrollment</a:t>
            </a:r>
          </a:p>
          <a:p>
            <a:pPr marL="342900" indent="-342900">
              <a:buFont typeface="Arial" panose="020B0604020202020204" pitchFamily="34" charset="0"/>
              <a:buChar char="•"/>
            </a:pPr>
            <a:r>
              <a:rPr lang="en-US" sz="3200" dirty="0"/>
              <a:t>Equal Access </a:t>
            </a:r>
          </a:p>
          <a:p>
            <a:pPr marL="342900" indent="-342900">
              <a:buFont typeface="Arial" panose="020B0604020202020204" pitchFamily="34" charset="0"/>
              <a:buChar char="•"/>
            </a:pPr>
            <a:r>
              <a:rPr lang="en-US" sz="3200" dirty="0" smtClean="0"/>
              <a:t>Transportation</a:t>
            </a:r>
          </a:p>
          <a:p>
            <a:pPr marL="342900" indent="-342900">
              <a:buFont typeface="Arial" panose="020B0604020202020204" pitchFamily="34" charset="0"/>
              <a:buChar char="•"/>
            </a:pPr>
            <a:r>
              <a:rPr lang="en-US" sz="3200" dirty="0"/>
              <a:t>AB 1806 (State Law)   </a:t>
            </a:r>
          </a:p>
          <a:p>
            <a:pPr marL="342900" indent="-342900">
              <a:buFont typeface="Arial" panose="020B0604020202020204" pitchFamily="34" charset="0"/>
              <a:buChar char="•"/>
            </a:pPr>
            <a:r>
              <a:rPr lang="en-US" sz="3200" dirty="0" smtClean="0"/>
              <a:t>Dispute Resolution Process</a:t>
            </a:r>
          </a:p>
        </p:txBody>
      </p:sp>
      <p:pic>
        <p:nvPicPr>
          <p:cNvPr id="2050" name="Picture 2" descr="What To Do If Your Windows Key Is Not Wor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17084">
            <a:off x="7316975" y="3684494"/>
            <a:ext cx="2719947" cy="271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07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365125"/>
            <a:ext cx="11430000" cy="1325563"/>
          </a:xfrm>
        </p:spPr>
        <p:txBody>
          <a:bodyPr>
            <a:normAutofit/>
          </a:bodyPr>
          <a:lstStyle/>
          <a:p>
            <a:r>
              <a:rPr lang="en-US" dirty="0"/>
              <a:t>Local Liaison Duties</a:t>
            </a:r>
          </a:p>
        </p:txBody>
      </p:sp>
      <p:sp>
        <p:nvSpPr>
          <p:cNvPr id="3" name="Content Placeholder 2"/>
          <p:cNvSpPr>
            <a:spLocks noGrp="1"/>
          </p:cNvSpPr>
          <p:nvPr>
            <p:ph idx="4294967295"/>
          </p:nvPr>
        </p:nvSpPr>
        <p:spPr>
          <a:xfrm>
            <a:off x="762000" y="1690688"/>
            <a:ext cx="10515600" cy="4664075"/>
          </a:xfrm>
        </p:spPr>
        <p:txBody>
          <a:bodyPr>
            <a:normAutofit/>
          </a:bodyPr>
          <a:lstStyle/>
          <a:p>
            <a:pPr>
              <a:spcAft>
                <a:spcPts val="600"/>
              </a:spcAft>
            </a:pPr>
            <a:r>
              <a:rPr lang="en-US" dirty="0" smtClean="0"/>
              <a:t>Ensures identified </a:t>
            </a:r>
            <a:r>
              <a:rPr lang="en-US" dirty="0"/>
              <a:t>in coordination with others</a:t>
            </a:r>
          </a:p>
          <a:p>
            <a:pPr>
              <a:spcAft>
                <a:spcPts val="600"/>
              </a:spcAft>
            </a:pPr>
            <a:r>
              <a:rPr lang="en-US" dirty="0"/>
              <a:t>Ensure immediate enrollment &amp; access to services</a:t>
            </a:r>
          </a:p>
          <a:p>
            <a:pPr>
              <a:spcAft>
                <a:spcPts val="600"/>
              </a:spcAft>
            </a:pPr>
            <a:r>
              <a:rPr lang="en-US" dirty="0"/>
              <a:t>Provide information about rights &amp; opportunities</a:t>
            </a:r>
          </a:p>
          <a:p>
            <a:pPr lvl="1">
              <a:spcAft>
                <a:spcPts val="600"/>
              </a:spcAft>
            </a:pPr>
            <a:r>
              <a:rPr lang="en-US" dirty="0"/>
              <a:t>Includes meaningful opportunities for parents to participate in their children’s education</a:t>
            </a:r>
          </a:p>
          <a:p>
            <a:pPr lvl="1">
              <a:spcAft>
                <a:spcPts val="600"/>
              </a:spcAft>
            </a:pPr>
            <a:r>
              <a:rPr lang="en-US" dirty="0"/>
              <a:t>Includes transportation, school meals, &amp; other programs</a:t>
            </a:r>
          </a:p>
          <a:p>
            <a:pPr>
              <a:spcAft>
                <a:spcPts val="600"/>
              </a:spcAft>
            </a:pPr>
            <a:r>
              <a:rPr lang="en-US" dirty="0"/>
              <a:t>Ensure disputes are mediated</a:t>
            </a:r>
          </a:p>
          <a:p>
            <a:pPr>
              <a:spcAft>
                <a:spcPts val="600"/>
              </a:spcAft>
            </a:pPr>
            <a:r>
              <a:rPr lang="en-US" dirty="0"/>
              <a:t>May affirm for Housing and Urban </a:t>
            </a:r>
            <a:r>
              <a:rPr lang="en-US" dirty="0" smtClean="0"/>
              <a:t>Development</a:t>
            </a:r>
            <a:endParaRPr lang="en-US" dirty="0"/>
          </a:p>
        </p:txBody>
      </p:sp>
    </p:spTree>
    <p:extLst>
      <p:ext uri="{BB962C8B-B14F-4D97-AF65-F5344CB8AC3E}">
        <p14:creationId xmlns:p14="http://schemas.microsoft.com/office/powerpoint/2010/main" val="2379739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365125"/>
            <a:ext cx="11430000" cy="1325563"/>
          </a:xfrm>
        </p:spPr>
        <p:txBody>
          <a:bodyPr>
            <a:normAutofit/>
          </a:bodyPr>
          <a:lstStyle/>
          <a:p>
            <a:r>
              <a:rPr lang="en-US" dirty="0"/>
              <a:t>Local Liaison Duties</a:t>
            </a:r>
          </a:p>
        </p:txBody>
      </p:sp>
      <p:sp>
        <p:nvSpPr>
          <p:cNvPr id="3" name="Content Placeholder 2"/>
          <p:cNvSpPr>
            <a:spLocks noGrp="1"/>
          </p:cNvSpPr>
          <p:nvPr>
            <p:ph idx="4294967295"/>
          </p:nvPr>
        </p:nvSpPr>
        <p:spPr>
          <a:xfrm>
            <a:off x="412377" y="1690688"/>
            <a:ext cx="10515600" cy="4664075"/>
          </a:xfrm>
        </p:spPr>
        <p:txBody>
          <a:bodyPr>
            <a:normAutofit/>
          </a:bodyPr>
          <a:lstStyle/>
          <a:p>
            <a:pPr lvl="0">
              <a:spcAft>
                <a:spcPts val="600"/>
              </a:spcAft>
            </a:pPr>
            <a:r>
              <a:rPr lang="en-US" dirty="0">
                <a:solidFill>
                  <a:prstClr val="black"/>
                </a:solidFill>
              </a:rPr>
              <a:t>Support </a:t>
            </a:r>
            <a:r>
              <a:rPr lang="en-US" dirty="0" smtClean="0">
                <a:solidFill>
                  <a:prstClr val="black"/>
                </a:solidFill>
              </a:rPr>
              <a:t>in </a:t>
            </a:r>
            <a:r>
              <a:rPr lang="en-US" dirty="0">
                <a:solidFill>
                  <a:prstClr val="black"/>
                </a:solidFill>
              </a:rPr>
              <a:t>school selection &amp; dispute resolution</a:t>
            </a:r>
          </a:p>
          <a:p>
            <a:pPr lvl="0">
              <a:spcAft>
                <a:spcPts val="600"/>
              </a:spcAft>
            </a:pPr>
            <a:r>
              <a:rPr lang="en-US" dirty="0">
                <a:solidFill>
                  <a:prstClr val="black"/>
                </a:solidFill>
              </a:rPr>
              <a:t>Ensure UHY are provided verification of their status for FAFSA purposes</a:t>
            </a:r>
          </a:p>
          <a:p>
            <a:pPr lvl="0">
              <a:spcAft>
                <a:spcPts val="600"/>
              </a:spcAft>
            </a:pPr>
            <a:r>
              <a:rPr lang="en-US" dirty="0">
                <a:solidFill>
                  <a:prstClr val="black"/>
                </a:solidFill>
              </a:rPr>
              <a:t>Provide training &amp; other support for school personnel</a:t>
            </a:r>
          </a:p>
          <a:p>
            <a:pPr lvl="0">
              <a:spcAft>
                <a:spcPts val="600"/>
              </a:spcAft>
            </a:pPr>
            <a:r>
              <a:rPr lang="en-US" dirty="0">
                <a:solidFill>
                  <a:prstClr val="black"/>
                </a:solidFill>
              </a:rPr>
              <a:t>Provide referrals to services in the community</a:t>
            </a:r>
          </a:p>
          <a:p>
            <a:pPr lvl="0">
              <a:spcAft>
                <a:spcPts val="600"/>
              </a:spcAft>
            </a:pPr>
            <a:r>
              <a:rPr lang="en-US" dirty="0" smtClean="0">
                <a:solidFill>
                  <a:prstClr val="black"/>
                </a:solidFill>
              </a:rPr>
              <a:t>Collaborate &amp; coordinate services with State Coordinators, community and school personnel</a:t>
            </a:r>
          </a:p>
          <a:p>
            <a:pPr lvl="1"/>
            <a:r>
              <a:rPr lang="en-US" dirty="0" smtClean="0">
                <a:solidFill>
                  <a:prstClr val="black"/>
                </a:solidFill>
              </a:rPr>
              <a:t>Includes collecting &amp; reporting data</a:t>
            </a:r>
          </a:p>
          <a:p>
            <a:pPr marL="0" indent="0" algn="r">
              <a:buNone/>
            </a:pPr>
            <a:r>
              <a:rPr lang="en-US" sz="2000" dirty="0" smtClean="0">
                <a:solidFill>
                  <a:schemeClr val="tx2">
                    <a:lumMod val="50000"/>
                    <a:lumOff val="50000"/>
                  </a:schemeClr>
                </a:solidFill>
              </a:rPr>
              <a:t>42 </a:t>
            </a:r>
            <a:r>
              <a:rPr lang="en-US" sz="2000" dirty="0">
                <a:solidFill>
                  <a:schemeClr val="tx2">
                    <a:lumMod val="50000"/>
                    <a:lumOff val="50000"/>
                  </a:schemeClr>
                </a:solidFill>
              </a:rPr>
              <a:t>U.S.C. § 11434(g)(6)</a:t>
            </a:r>
            <a:endParaRPr lang="en-US" sz="2000" dirty="0"/>
          </a:p>
          <a:p>
            <a:pPr marL="0" indent="0" algn="r">
              <a:buNone/>
            </a:pPr>
            <a:endParaRPr lang="en-US" dirty="0">
              <a:solidFill>
                <a:prstClr val="black"/>
              </a:solidFill>
            </a:endParaRPr>
          </a:p>
        </p:txBody>
      </p:sp>
    </p:spTree>
    <p:extLst>
      <p:ext uri="{BB962C8B-B14F-4D97-AF65-F5344CB8AC3E}">
        <p14:creationId xmlns:p14="http://schemas.microsoft.com/office/powerpoint/2010/main" val="3761340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2" name="Google Shape;1022;p82"/>
          <p:cNvSpPr txBox="1">
            <a:spLocks noGrp="1"/>
          </p:cNvSpPr>
          <p:nvPr>
            <p:ph type="ftr" sz="quarter" idx="11"/>
          </p:nvPr>
        </p:nvSpPr>
        <p:spPr>
          <a:prstGeom prst="rect">
            <a:avLst/>
          </a:prstGeom>
          <a:noFill/>
          <a:ln>
            <a:noFill/>
          </a:ln>
        </p:spPr>
        <p:txBody>
          <a:bodyPr spcFirstLastPara="1" vert="horz" wrap="square" lIns="91425" tIns="45700" rIns="91425" bIns="45700" rtlCol="0" anchor="ctr" anchorCtr="0">
            <a:noAutofit/>
          </a:bodyPr>
          <a:lstStyle/>
          <a:p>
            <a:r>
              <a:rPr lang="en-US" sz="900" dirty="0">
                <a:solidFill>
                  <a:schemeClr val="lt1"/>
                </a:solidFill>
                <a:latin typeface="Calibri"/>
                <a:ea typeface="Calibri"/>
                <a:cs typeface="Calibri"/>
                <a:sym typeface="Calibri"/>
              </a:rPr>
              <a:t>LOS ANGELES COUNTY OFFICE OF EDUCATION, 2019</a:t>
            </a:r>
            <a:endParaRPr dirty="0"/>
          </a:p>
        </p:txBody>
      </p:sp>
      <p:sp>
        <p:nvSpPr>
          <p:cNvPr id="1023" name="Google Shape;1023;p82"/>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sz="1050">
                <a:solidFill>
                  <a:schemeClr val="lt1"/>
                </a:solidFill>
                <a:latin typeface="Calibri"/>
                <a:ea typeface="Calibri"/>
                <a:cs typeface="Calibri"/>
                <a:sym typeface="Calibri"/>
              </a:rPr>
              <a:pPr/>
              <a:t>15</a:t>
            </a:fld>
            <a:endParaRPr sz="1050" dirty="0">
              <a:solidFill>
                <a:schemeClr val="lt1"/>
              </a:solidFill>
              <a:latin typeface="Calibri"/>
              <a:ea typeface="Calibri"/>
              <a:cs typeface="Calibri"/>
              <a:sym typeface="Calibri"/>
            </a:endParaRPr>
          </a:p>
        </p:txBody>
      </p:sp>
      <p:sp>
        <p:nvSpPr>
          <p:cNvPr id="1020" name="Google Shape;1020;p82"/>
          <p:cNvSpPr txBox="1">
            <a:spLocks noGrp="1"/>
          </p:cNvSpPr>
          <p:nvPr>
            <p:ph type="title" idx="4294967295"/>
          </p:nvPr>
        </p:nvSpPr>
        <p:spPr>
          <a:xfrm>
            <a:off x="2231922" y="36491"/>
            <a:ext cx="5715000" cy="849312"/>
          </a:xfrm>
          <a:prstGeom prst="rect">
            <a:avLst/>
          </a:prstGeom>
          <a:noFill/>
          <a:ln>
            <a:noFill/>
          </a:ln>
        </p:spPr>
        <p:txBody>
          <a:bodyPr spcFirstLastPara="1" vert="horz" wrap="square" lIns="91425" tIns="45700" rIns="91425" bIns="45700" rtlCol="0" anchor="b" anchorCtr="0">
            <a:noAutofit/>
          </a:bodyPr>
          <a:lstStyle/>
          <a:p>
            <a:pPr>
              <a:lnSpc>
                <a:spcPct val="85000"/>
              </a:lnSpc>
              <a:spcBef>
                <a:spcPts val="0"/>
              </a:spcBef>
              <a:buClr>
                <a:srgbClr val="3F3F3F"/>
              </a:buClr>
              <a:buSzPts val="4800"/>
            </a:pPr>
            <a:r>
              <a:rPr lang="en-US" sz="4000" b="1" cap="all" dirty="0">
                <a:effectLst>
                  <a:outerShdw blurRad="38100" dist="38100" dir="2700000" algn="tl">
                    <a:srgbClr val="000000">
                      <a:alpha val="43137"/>
                    </a:srgbClr>
                  </a:outerShdw>
                </a:effectLst>
                <a:ea typeface="Calibri"/>
                <a:cs typeface="Calibri"/>
                <a:sym typeface="Calibri"/>
              </a:rPr>
              <a:t>School Selection</a:t>
            </a:r>
            <a:endParaRPr sz="4000" cap="all" dirty="0">
              <a:effectLst>
                <a:outerShdw blurRad="38100" dist="38100" dir="2700000" algn="tl">
                  <a:srgbClr val="000000">
                    <a:alpha val="43137"/>
                  </a:srgbClr>
                </a:outerShdw>
              </a:effectLst>
            </a:endParaRPr>
          </a:p>
        </p:txBody>
      </p:sp>
      <p:sp>
        <p:nvSpPr>
          <p:cNvPr id="1021" name="Google Shape;1021;p82"/>
          <p:cNvSpPr txBox="1">
            <a:spLocks noGrp="1"/>
          </p:cNvSpPr>
          <p:nvPr>
            <p:ph idx="4294967295"/>
          </p:nvPr>
        </p:nvSpPr>
        <p:spPr>
          <a:xfrm>
            <a:off x="635640" y="2203450"/>
            <a:ext cx="10104591" cy="4471987"/>
          </a:xfrm>
          <a:prstGeom prst="rect">
            <a:avLst/>
          </a:prstGeom>
          <a:noFill/>
          <a:ln>
            <a:noFill/>
          </a:ln>
        </p:spPr>
        <p:txBody>
          <a:bodyPr spcFirstLastPara="1" vert="horz" wrap="square" lIns="0" tIns="45700" rIns="0" bIns="45700" rtlCol="0" anchor="t" anchorCtr="0">
            <a:noAutofit/>
          </a:bodyPr>
          <a:lstStyle/>
          <a:p>
            <a:pPr marL="0" indent="0">
              <a:lnSpc>
                <a:spcPct val="100000"/>
              </a:lnSpc>
              <a:spcBef>
                <a:spcPts val="0"/>
              </a:spcBef>
              <a:buClr>
                <a:schemeClr val="accent1"/>
              </a:buClr>
              <a:buSzPts val="2200"/>
              <a:buNone/>
            </a:pPr>
            <a:r>
              <a:rPr lang="en-US" sz="2400" dirty="0">
                <a:ea typeface="Calibri"/>
                <a:cs typeface="Calibri"/>
                <a:sym typeface="Calibri"/>
              </a:rPr>
              <a:t>Under state and federal law, a student is eligible </a:t>
            </a:r>
            <a:r>
              <a:rPr lang="en-US" sz="2400" dirty="0" smtClean="0">
                <a:ea typeface="Calibri"/>
                <a:cs typeface="Calibri"/>
                <a:sym typeface="Calibri"/>
              </a:rPr>
              <a:t>to:</a:t>
            </a:r>
          </a:p>
          <a:p>
            <a:pPr marL="0" indent="0">
              <a:lnSpc>
                <a:spcPct val="100000"/>
              </a:lnSpc>
              <a:spcBef>
                <a:spcPts val="0"/>
              </a:spcBef>
              <a:buClr>
                <a:schemeClr val="accent1"/>
              </a:buClr>
              <a:buSzPts val="2200"/>
              <a:buNone/>
            </a:pPr>
            <a:endParaRPr sz="2400" dirty="0"/>
          </a:p>
          <a:p>
            <a:pPr marL="342900" lvl="1" indent="-342900">
              <a:lnSpc>
                <a:spcPct val="100000"/>
              </a:lnSpc>
              <a:spcBef>
                <a:spcPts val="0"/>
              </a:spcBef>
              <a:buClr>
                <a:schemeClr val="accent1"/>
              </a:buClr>
              <a:buSzPct val="100000"/>
              <a:buFont typeface="Courier New" panose="02070309020205020404" pitchFamily="49" charset="0"/>
              <a:buChar char="o"/>
            </a:pPr>
            <a:r>
              <a:rPr lang="en-US" sz="2400" dirty="0">
                <a:ea typeface="Calibri"/>
                <a:cs typeface="Calibri"/>
                <a:sym typeface="Calibri"/>
              </a:rPr>
              <a:t>Continue at their </a:t>
            </a:r>
            <a:r>
              <a:rPr lang="en-US" sz="2400" b="1" dirty="0">
                <a:ea typeface="Calibri"/>
                <a:cs typeface="Calibri"/>
                <a:sym typeface="Calibri"/>
              </a:rPr>
              <a:t>School of Origin </a:t>
            </a:r>
            <a:r>
              <a:rPr lang="en-US" sz="2400" dirty="0">
                <a:ea typeface="Calibri"/>
                <a:cs typeface="Calibri"/>
                <a:sym typeface="Calibri"/>
              </a:rPr>
              <a:t>(the school attended when permanently housed or the school in which they were last enrolled) for the duration of homelessness; </a:t>
            </a:r>
            <a:r>
              <a:rPr lang="en-US" sz="2400" i="1" dirty="0">
                <a:ea typeface="Calibri"/>
                <a:cs typeface="Calibri"/>
                <a:sym typeface="Calibri"/>
              </a:rPr>
              <a:t>and includes any schools the student attended in the previous 15 months </a:t>
            </a:r>
            <a:endParaRPr lang="en-US" sz="2400" i="1" dirty="0" smtClean="0">
              <a:ea typeface="Calibri"/>
              <a:cs typeface="Calibri"/>
              <a:sym typeface="Calibri"/>
            </a:endParaRPr>
          </a:p>
          <a:p>
            <a:pPr marL="0" lvl="1" indent="0">
              <a:lnSpc>
                <a:spcPct val="100000"/>
              </a:lnSpc>
              <a:spcBef>
                <a:spcPts val="0"/>
              </a:spcBef>
              <a:buClr>
                <a:schemeClr val="accent1"/>
              </a:buClr>
              <a:buSzPct val="100000"/>
              <a:buNone/>
            </a:pPr>
            <a:r>
              <a:rPr lang="en-US" sz="2400" dirty="0" smtClean="0">
                <a:ea typeface="Calibri"/>
                <a:cs typeface="Calibri"/>
                <a:sym typeface="Calibri"/>
              </a:rPr>
              <a:t>        </a:t>
            </a:r>
            <a:r>
              <a:rPr lang="en-US" sz="3200" u="sng" dirty="0" smtClean="0">
                <a:ea typeface="Calibri"/>
                <a:cs typeface="Calibri"/>
                <a:sym typeface="Calibri"/>
              </a:rPr>
              <a:t>OR</a:t>
            </a:r>
          </a:p>
          <a:p>
            <a:pPr marL="0" lvl="1" indent="0">
              <a:lnSpc>
                <a:spcPct val="100000"/>
              </a:lnSpc>
              <a:spcBef>
                <a:spcPts val="0"/>
              </a:spcBef>
              <a:buClr>
                <a:schemeClr val="accent1"/>
              </a:buClr>
              <a:buSzPct val="100000"/>
              <a:buNone/>
            </a:pPr>
            <a:endParaRPr sz="1000" u="sng" dirty="0">
              <a:ea typeface="Calibri"/>
              <a:cs typeface="Calibri"/>
              <a:sym typeface="Calibri"/>
            </a:endParaRPr>
          </a:p>
          <a:p>
            <a:pPr marL="342900" lvl="1" indent="-342900">
              <a:lnSpc>
                <a:spcPct val="100000"/>
              </a:lnSpc>
              <a:spcBef>
                <a:spcPts val="0"/>
              </a:spcBef>
              <a:buClr>
                <a:schemeClr val="accent1"/>
              </a:buClr>
              <a:buSzPct val="100000"/>
              <a:buFont typeface="Courier New" panose="02070309020205020404" pitchFamily="49" charset="0"/>
              <a:buChar char="o"/>
            </a:pPr>
            <a:r>
              <a:rPr lang="en-US" sz="2400" dirty="0">
                <a:ea typeface="Calibri"/>
                <a:cs typeface="Calibri"/>
                <a:sym typeface="Calibri"/>
              </a:rPr>
              <a:t>Enroll in any public school that students living in the same attendance area are eligible to attend (</a:t>
            </a:r>
            <a:r>
              <a:rPr lang="en-US" sz="2400" b="1" dirty="0">
                <a:ea typeface="Calibri"/>
                <a:cs typeface="Calibri"/>
                <a:sym typeface="Calibri"/>
              </a:rPr>
              <a:t>School of Residence)</a:t>
            </a:r>
          </a:p>
          <a:p>
            <a:pPr marL="0" lvl="1" indent="0">
              <a:lnSpc>
                <a:spcPct val="100000"/>
              </a:lnSpc>
              <a:spcBef>
                <a:spcPts val="0"/>
              </a:spcBef>
              <a:buClr>
                <a:schemeClr val="accent1"/>
              </a:buClr>
              <a:buSzPct val="100000"/>
              <a:buNone/>
            </a:pPr>
            <a:endParaRPr lang="en-US" sz="1000" dirty="0">
              <a:sym typeface="Calibri"/>
            </a:endParaRPr>
          </a:p>
          <a:p>
            <a:pPr marL="342900" lvl="1" indent="-342900">
              <a:lnSpc>
                <a:spcPct val="100000"/>
              </a:lnSpc>
              <a:spcBef>
                <a:spcPts val="0"/>
              </a:spcBef>
              <a:buClr>
                <a:schemeClr val="accent1"/>
              </a:buClr>
              <a:buSzPct val="100000"/>
              <a:buFont typeface="Courier New" panose="02070309020205020404" pitchFamily="49" charset="0"/>
              <a:buChar char="o"/>
            </a:pPr>
            <a:endParaRPr lang="en-US" sz="800" b="1" dirty="0">
              <a:ea typeface="Calibri"/>
              <a:cs typeface="Calibri"/>
              <a:sym typeface="Calibri"/>
            </a:endParaRPr>
          </a:p>
        </p:txBody>
      </p:sp>
      <p:pic>
        <p:nvPicPr>
          <p:cNvPr id="1024" name="Google Shape;1024;p82" descr="http://t1.gstatic.com/images?q=tbn:ANd9GcTTJ4_yHAGAz9nHpUV3Vq9m5SxxssrXeXxHk2sivSUYGuICs0PI2LK5GnH8"/>
          <p:cNvPicPr preferRelativeResize="0"/>
          <p:nvPr/>
        </p:nvPicPr>
        <p:blipFill rotWithShape="1">
          <a:blip r:embed="rId3">
            <a:alphaModFix/>
          </a:blip>
          <a:srcRect/>
          <a:stretch/>
        </p:blipFill>
        <p:spPr>
          <a:xfrm>
            <a:off x="8422475" y="267128"/>
            <a:ext cx="1896204" cy="1665250"/>
          </a:xfrm>
          <a:prstGeom prst="roundRect">
            <a:avLst>
              <a:gd name="adj" fmla="val 4167"/>
            </a:avLst>
          </a:prstGeom>
          <a:solidFill>
            <a:srgbClr val="FFFFFF"/>
          </a:solidFill>
          <a:ln w="76200" cap="sq" cmpd="sng">
            <a:solidFill>
              <a:srgbClr val="432B20"/>
            </a:solidFill>
            <a:prstDash val="solid"/>
            <a:miter lim="800000"/>
            <a:headEnd type="none" w="sm" len="sm"/>
            <a:tailEnd type="none" w="sm" len="sm"/>
          </a:ln>
          <a:effectLst>
            <a:reflection stA="28000" endPos="28000" dist="5000" dir="5400000" sy="-100000" algn="bl" rotWithShape="0"/>
          </a:effectLst>
        </p:spPr>
      </p:pic>
      <p:sp>
        <p:nvSpPr>
          <p:cNvPr id="1025" name="Google Shape;1025;p82"/>
          <p:cNvSpPr txBox="1"/>
          <p:nvPr/>
        </p:nvSpPr>
        <p:spPr>
          <a:xfrm>
            <a:off x="10156032" y="3332560"/>
            <a:ext cx="407194" cy="209550"/>
          </a:xfrm>
          <a:prstGeom prst="rect">
            <a:avLst/>
          </a:prstGeom>
          <a:noFill/>
          <a:ln>
            <a:noFill/>
          </a:ln>
        </p:spPr>
        <p:txBody>
          <a:bodyPr spcFirstLastPara="1" wrap="square" lIns="91425" tIns="45700" rIns="91425" bIns="45700" anchor="ctr" anchorCtr="0">
            <a:noAutofit/>
          </a:bodyPr>
          <a:lstStyle/>
          <a:p>
            <a:pPr algn="r"/>
            <a:fld id="{00000000-1234-1234-1234-123412341234}" type="slidenum">
              <a:rPr lang="en-US" sz="1050">
                <a:solidFill>
                  <a:schemeClr val="lt1"/>
                </a:solidFill>
                <a:latin typeface="Calibri"/>
                <a:ea typeface="Calibri"/>
                <a:cs typeface="Calibri"/>
                <a:sym typeface="Calibri"/>
              </a:rPr>
              <a:pPr algn="r"/>
              <a:t>15</a:t>
            </a:fld>
            <a:endParaRPr sz="1050" dirty="0">
              <a:solidFill>
                <a:schemeClr val="lt1"/>
              </a:solidFill>
              <a:latin typeface="Calibri"/>
              <a:ea typeface="Calibri"/>
              <a:cs typeface="Calibri"/>
              <a:sym typeface="Calibri"/>
            </a:endParaRPr>
          </a:p>
        </p:txBody>
      </p:sp>
      <p:sp>
        <p:nvSpPr>
          <p:cNvPr id="9" name="Footer Placeholder 1"/>
          <p:cNvSpPr txBox="1">
            <a:spLocks/>
          </p:cNvSpPr>
          <p:nvPr/>
        </p:nvSpPr>
        <p:spPr>
          <a:xfrm>
            <a:off x="8832926" y="6492874"/>
            <a:ext cx="2950757" cy="365126"/>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dirty="0">
                <a:solidFill>
                  <a:prstClr val="black"/>
                </a:solidFill>
              </a:rPr>
              <a:t>Los Angeles County Office of Education</a:t>
            </a:r>
          </a:p>
        </p:txBody>
      </p:sp>
      <p:sp>
        <p:nvSpPr>
          <p:cNvPr id="2" name="Rectangle 1"/>
          <p:cNvSpPr/>
          <p:nvPr/>
        </p:nvSpPr>
        <p:spPr>
          <a:xfrm>
            <a:off x="703109" y="1092352"/>
            <a:ext cx="6096000" cy="369332"/>
          </a:xfrm>
          <a:prstGeom prst="rect">
            <a:avLst/>
          </a:prstGeom>
        </p:spPr>
        <p:txBody>
          <a:bodyPr>
            <a:spAutoFit/>
          </a:bodyPr>
          <a:lstStyle/>
          <a:p>
            <a:pPr algn="ctr" fontAlgn="base"/>
            <a:r>
              <a:rPr lang="en-US" dirty="0">
                <a:solidFill>
                  <a:srgbClr val="201F1E"/>
                </a:solidFill>
                <a:latin typeface="Segoe UI" panose="020B0502040204020203" pitchFamily="34" charset="0"/>
              </a:rPr>
              <a:t> </a:t>
            </a:r>
            <a:endParaRPr lang="en-US" dirty="0">
              <a:solidFill>
                <a:srgbClr val="201F1E"/>
              </a:solidFill>
              <a:latin typeface="Segoe UI" panose="020B0502040204020203" pitchFamily="34" charset="0"/>
            </a:endParaRPr>
          </a:p>
        </p:txBody>
      </p:sp>
      <p:sp>
        <p:nvSpPr>
          <p:cNvPr id="3" name="Rectangle 2"/>
          <p:cNvSpPr/>
          <p:nvPr/>
        </p:nvSpPr>
        <p:spPr>
          <a:xfrm>
            <a:off x="770130" y="1091010"/>
            <a:ext cx="6894694" cy="954107"/>
          </a:xfrm>
          <a:prstGeom prst="rect">
            <a:avLst/>
          </a:prstGeom>
        </p:spPr>
        <p:txBody>
          <a:bodyPr wrap="square">
            <a:spAutoFit/>
          </a:bodyPr>
          <a:lstStyle/>
          <a:p>
            <a:pPr algn="ctr"/>
            <a:r>
              <a:rPr lang="en-US" sz="2800" b="1" dirty="0">
                <a:solidFill>
                  <a:schemeClr val="accent1"/>
                </a:solidFill>
                <a:latin typeface="+mj-lt"/>
              </a:rPr>
              <a:t>How do I determine what school to enroll my child in?</a:t>
            </a:r>
            <a:endParaRPr lang="en-US" sz="2800" dirty="0">
              <a:solidFill>
                <a:schemeClr val="accent1"/>
              </a:solidFill>
            </a:endParaRPr>
          </a:p>
        </p:txBody>
      </p:sp>
    </p:spTree>
    <p:extLst>
      <p:ext uri="{BB962C8B-B14F-4D97-AF65-F5344CB8AC3E}">
        <p14:creationId xmlns:p14="http://schemas.microsoft.com/office/powerpoint/2010/main" val="305640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92" name="Google Shape;992;p79"/>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solidFill>
                  <a:schemeClr val="lt1"/>
                </a:solidFill>
                <a:latin typeface="Calibri"/>
                <a:ea typeface="Calibri"/>
                <a:cs typeface="Calibri"/>
                <a:sym typeface="Calibri"/>
              </a:rPr>
              <a:pPr/>
              <a:t>16</a:t>
            </a:fld>
            <a:endParaRPr dirty="0">
              <a:solidFill>
                <a:schemeClr val="lt1"/>
              </a:solidFill>
              <a:latin typeface="Calibri"/>
              <a:ea typeface="Calibri"/>
              <a:cs typeface="Calibri"/>
              <a:sym typeface="Calibri"/>
            </a:endParaRPr>
          </a:p>
        </p:txBody>
      </p:sp>
      <p:sp>
        <p:nvSpPr>
          <p:cNvPr id="989" name="Google Shape;989;p79"/>
          <p:cNvSpPr txBox="1">
            <a:spLocks noGrp="1"/>
          </p:cNvSpPr>
          <p:nvPr>
            <p:ph type="title" idx="4294967295"/>
          </p:nvPr>
        </p:nvSpPr>
        <p:spPr>
          <a:xfrm>
            <a:off x="2211387" y="-209557"/>
            <a:ext cx="9980613" cy="1096963"/>
          </a:xfrm>
          <a:prstGeom prst="rect">
            <a:avLst/>
          </a:prstGeom>
          <a:noFill/>
          <a:ln>
            <a:noFill/>
          </a:ln>
        </p:spPr>
        <p:txBody>
          <a:bodyPr spcFirstLastPara="1" vert="horz" wrap="square" lIns="91425" tIns="45700" rIns="91425" bIns="45700" rtlCol="0" anchor="b" anchorCtr="0">
            <a:noAutofit/>
          </a:bodyPr>
          <a:lstStyle/>
          <a:p>
            <a:pPr>
              <a:lnSpc>
                <a:spcPct val="85000"/>
              </a:lnSpc>
              <a:spcBef>
                <a:spcPts val="0"/>
              </a:spcBef>
              <a:buClr>
                <a:srgbClr val="3F3F3F"/>
              </a:buClr>
              <a:buSzPts val="4800"/>
            </a:pPr>
            <a:r>
              <a:rPr lang="en-US" sz="4000" b="1" dirty="0">
                <a:ea typeface="Calibri"/>
                <a:cs typeface="Calibri"/>
                <a:sym typeface="Calibri"/>
              </a:rPr>
              <a:t>IMMEDIATE ENROLLMENT</a:t>
            </a:r>
            <a:endParaRPr sz="4000" dirty="0"/>
          </a:p>
        </p:txBody>
      </p:sp>
      <p:sp>
        <p:nvSpPr>
          <p:cNvPr id="990" name="Google Shape;990;p79"/>
          <p:cNvSpPr txBox="1">
            <a:spLocks noGrp="1"/>
          </p:cNvSpPr>
          <p:nvPr>
            <p:ph idx="4294967295"/>
          </p:nvPr>
        </p:nvSpPr>
        <p:spPr>
          <a:xfrm>
            <a:off x="756797" y="2061905"/>
            <a:ext cx="8530640" cy="4513186"/>
          </a:xfrm>
          <a:prstGeom prst="rect">
            <a:avLst/>
          </a:prstGeom>
          <a:noFill/>
          <a:ln>
            <a:noFill/>
          </a:ln>
        </p:spPr>
        <p:txBody>
          <a:bodyPr spcFirstLastPara="1" vert="horz" wrap="square" lIns="0" tIns="45700" rIns="0" bIns="45700" rtlCol="0" anchor="t" anchorCtr="0">
            <a:noAutofit/>
          </a:bodyPr>
          <a:lstStyle/>
          <a:p>
            <a:pPr marL="0" indent="0">
              <a:lnSpc>
                <a:spcPct val="100000"/>
              </a:lnSpc>
              <a:spcBef>
                <a:spcPts val="0"/>
              </a:spcBef>
              <a:buClr>
                <a:schemeClr val="accent1"/>
              </a:buClr>
              <a:buSzPts val="2400"/>
              <a:buNone/>
            </a:pPr>
            <a:r>
              <a:rPr lang="en-US" sz="2400" dirty="0">
                <a:ea typeface="Calibri"/>
                <a:cs typeface="Calibri"/>
                <a:sym typeface="Calibri"/>
              </a:rPr>
              <a:t>Students in foster care or experiencing homelessness must be </a:t>
            </a:r>
            <a:r>
              <a:rPr lang="en-US" sz="2400" b="1" u="sng" dirty="0">
                <a:ea typeface="Calibri"/>
                <a:cs typeface="Calibri"/>
                <a:sym typeface="Calibri"/>
              </a:rPr>
              <a:t>immediately enrolled</a:t>
            </a:r>
            <a:r>
              <a:rPr lang="en-US" sz="2400" dirty="0">
                <a:ea typeface="Calibri"/>
                <a:cs typeface="Calibri"/>
                <a:sym typeface="Calibri"/>
              </a:rPr>
              <a:t> in school and </a:t>
            </a:r>
            <a:r>
              <a:rPr lang="en-US" sz="2400" b="1" u="sng" dirty="0">
                <a:ea typeface="Calibri"/>
                <a:cs typeface="Calibri"/>
                <a:sym typeface="Calibri"/>
              </a:rPr>
              <a:t>fully participating</a:t>
            </a:r>
            <a:r>
              <a:rPr lang="en-US" sz="2400" dirty="0">
                <a:ea typeface="Calibri"/>
                <a:cs typeface="Calibri"/>
                <a:sym typeface="Calibri"/>
              </a:rPr>
              <a:t>, even if they have missed application or enrollment deadlines.  </a:t>
            </a:r>
            <a:endParaRPr sz="2400" dirty="0"/>
          </a:p>
        </p:txBody>
      </p:sp>
      <p:pic>
        <p:nvPicPr>
          <p:cNvPr id="3" name="Picture 2">
            <a:extLst>
              <a:ext uri="{FF2B5EF4-FFF2-40B4-BE49-F238E27FC236}">
                <a16:creationId xmlns:a16="http://schemas.microsoft.com/office/drawing/2014/main" id="{7BE61487-596E-4794-80CB-C9A5EB479F6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rot="1261484">
            <a:off x="9088655" y="2604765"/>
            <a:ext cx="2403689" cy="1602459"/>
          </a:xfrm>
          <a:prstGeom prst="rect">
            <a:avLst/>
          </a:prstGeom>
          <a:ln>
            <a:noFill/>
          </a:ln>
          <a:effectLst>
            <a:softEdge rad="112500"/>
          </a:effectLst>
        </p:spPr>
      </p:pic>
      <p:sp>
        <p:nvSpPr>
          <p:cNvPr id="7" name="Footer Placeholder 1"/>
          <p:cNvSpPr txBox="1">
            <a:spLocks/>
          </p:cNvSpPr>
          <p:nvPr/>
        </p:nvSpPr>
        <p:spPr>
          <a:xfrm>
            <a:off x="8924366" y="6471522"/>
            <a:ext cx="2950757" cy="365126"/>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dirty="0">
                <a:solidFill>
                  <a:prstClr val="black"/>
                </a:solidFill>
              </a:rPr>
              <a:t>Los Angeles County Office of Education</a:t>
            </a:r>
          </a:p>
        </p:txBody>
      </p:sp>
      <p:sp>
        <p:nvSpPr>
          <p:cNvPr id="9" name="TextBox 8"/>
          <p:cNvSpPr txBox="1"/>
          <p:nvPr/>
        </p:nvSpPr>
        <p:spPr>
          <a:xfrm>
            <a:off x="448918" y="3487304"/>
            <a:ext cx="5089996" cy="1938992"/>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000" dirty="0"/>
              <a:t>Immunization and other health records* </a:t>
            </a:r>
          </a:p>
          <a:p>
            <a:pPr marL="342900" indent="-342900">
              <a:buFont typeface="Arial" panose="020B0604020202020204" pitchFamily="34" charset="0"/>
              <a:buChar char="•"/>
            </a:pPr>
            <a:r>
              <a:rPr lang="en-US" sz="2000" dirty="0"/>
              <a:t>Residency requirements including a letter from who they are living with or motel receipts </a:t>
            </a:r>
          </a:p>
          <a:p>
            <a:pPr marL="342900" indent="-342900">
              <a:buFont typeface="Arial" panose="020B0604020202020204" pitchFamily="34" charset="0"/>
              <a:buChar char="•"/>
            </a:pPr>
            <a:r>
              <a:rPr lang="en-US" sz="2000" dirty="0"/>
              <a:t>Birth certificates</a:t>
            </a:r>
          </a:p>
          <a:p>
            <a:pPr marL="342900" indent="-342900">
              <a:buFont typeface="Arial" panose="020B0604020202020204" pitchFamily="34" charset="0"/>
              <a:buChar char="•"/>
            </a:pPr>
            <a:r>
              <a:rPr lang="en-US" sz="2000" dirty="0"/>
              <a:t>School records, or other documentation</a:t>
            </a:r>
            <a:endParaRPr lang="en-US" sz="2000" dirty="0">
              <a:ea typeface="Calibri"/>
              <a:cs typeface="Calibri"/>
              <a:sym typeface="Calibri"/>
            </a:endParaRPr>
          </a:p>
        </p:txBody>
      </p:sp>
      <p:sp>
        <p:nvSpPr>
          <p:cNvPr id="10" name="TextBox 9"/>
          <p:cNvSpPr txBox="1"/>
          <p:nvPr/>
        </p:nvSpPr>
        <p:spPr>
          <a:xfrm>
            <a:off x="5640603" y="4559108"/>
            <a:ext cx="5894745" cy="1938992"/>
          </a:xfrm>
          <a:prstGeom prst="rect">
            <a:avLst/>
          </a:prstGeom>
          <a:noFill/>
          <a:ln w="28575">
            <a:solidFill>
              <a:schemeClr val="tx1"/>
            </a:solidFill>
          </a:ln>
        </p:spPr>
        <p:txBody>
          <a:bodyPr wrap="square" rtlCol="0">
            <a:spAutoFit/>
          </a:bodyPr>
          <a:lstStyle/>
          <a:p>
            <a:pPr marL="463550" indent="-463550">
              <a:spcBef>
                <a:spcPts val="0"/>
              </a:spcBef>
              <a:buClr>
                <a:schemeClr val="accent1"/>
              </a:buClr>
              <a:buSzPts val="2400"/>
              <a:buFont typeface="Arial" panose="020B0604020202020204" pitchFamily="34" charset="0"/>
              <a:buChar char="•"/>
            </a:pPr>
            <a:r>
              <a:rPr lang="en-US" sz="2000" dirty="0">
                <a:ea typeface="Calibri"/>
                <a:cs typeface="Calibri"/>
                <a:sym typeface="Calibri"/>
              </a:rPr>
              <a:t>Outstanding fees or fines</a:t>
            </a:r>
            <a:endParaRPr lang="en-US" sz="2000" dirty="0"/>
          </a:p>
          <a:p>
            <a:pPr marL="463550" indent="-463550">
              <a:spcBef>
                <a:spcPts val="0"/>
              </a:spcBef>
              <a:buClr>
                <a:schemeClr val="accent1"/>
              </a:buClr>
              <a:buSzPts val="2400"/>
              <a:buFont typeface="Arial" panose="020B0604020202020204" pitchFamily="34" charset="0"/>
              <a:buChar char="•"/>
            </a:pPr>
            <a:r>
              <a:rPr lang="en-US" sz="2000" dirty="0">
                <a:ea typeface="Calibri"/>
                <a:cs typeface="Calibri"/>
                <a:sym typeface="Calibri"/>
              </a:rPr>
              <a:t>Lost textbooks, technology devices or charges </a:t>
            </a:r>
            <a:endParaRPr lang="en-US" sz="2000" dirty="0"/>
          </a:p>
          <a:p>
            <a:pPr marL="463550" indent="-463550">
              <a:spcBef>
                <a:spcPts val="0"/>
              </a:spcBef>
              <a:buClr>
                <a:schemeClr val="accent1"/>
              </a:buClr>
              <a:buSzPts val="2400"/>
              <a:buFont typeface="Arial" panose="020B0604020202020204" pitchFamily="34" charset="0"/>
              <a:buChar char="•"/>
            </a:pPr>
            <a:r>
              <a:rPr lang="en-US" sz="2000" dirty="0">
                <a:ea typeface="Calibri"/>
                <a:cs typeface="Calibri"/>
                <a:sym typeface="Calibri"/>
              </a:rPr>
              <a:t>Lack of IEP Paperwork </a:t>
            </a:r>
          </a:p>
          <a:p>
            <a:pPr marL="463550" indent="-463550">
              <a:buClr>
                <a:schemeClr val="accent1"/>
              </a:buClr>
              <a:buSzPts val="2400"/>
              <a:buFont typeface="Arial" panose="020B0604020202020204" pitchFamily="34" charset="0"/>
              <a:buChar char="•"/>
            </a:pPr>
            <a:r>
              <a:rPr lang="en-US" sz="2000" dirty="0"/>
              <a:t>Uniform or dress code or school supply requirements </a:t>
            </a:r>
          </a:p>
          <a:p>
            <a:pPr marL="463550" indent="-463550">
              <a:buClr>
                <a:schemeClr val="accent1"/>
              </a:buClr>
              <a:buSzPts val="2400"/>
              <a:buFont typeface="Arial" panose="020B0604020202020204" pitchFamily="34" charset="0"/>
              <a:buChar char="•"/>
            </a:pPr>
            <a:r>
              <a:rPr lang="en-US" sz="2000" dirty="0"/>
              <a:t>Guardianship issues  </a:t>
            </a:r>
            <a:endParaRPr lang="en-US" sz="2000" b="1" dirty="0">
              <a:ea typeface="Calibri"/>
              <a:cs typeface="Calibri"/>
              <a:sym typeface="Calibri"/>
            </a:endParaRPr>
          </a:p>
        </p:txBody>
      </p:sp>
      <p:sp>
        <p:nvSpPr>
          <p:cNvPr id="4" name="Rectangle 3"/>
          <p:cNvSpPr/>
          <p:nvPr/>
        </p:nvSpPr>
        <p:spPr>
          <a:xfrm>
            <a:off x="2172163" y="1105618"/>
            <a:ext cx="6936879" cy="523220"/>
          </a:xfrm>
          <a:prstGeom prst="rect">
            <a:avLst/>
          </a:prstGeom>
        </p:spPr>
        <p:txBody>
          <a:bodyPr wrap="square">
            <a:spAutoFit/>
          </a:bodyPr>
          <a:lstStyle/>
          <a:p>
            <a:pPr fontAlgn="base"/>
            <a:r>
              <a:rPr lang="en-US" sz="2800" b="1" dirty="0" smtClean="0">
                <a:solidFill>
                  <a:schemeClr val="accent1"/>
                </a:solidFill>
                <a:latin typeface="+mj-lt"/>
              </a:rPr>
              <a:t>What's </a:t>
            </a:r>
            <a:r>
              <a:rPr lang="en-US" sz="2800" b="1" dirty="0">
                <a:solidFill>
                  <a:schemeClr val="accent1"/>
                </a:solidFill>
                <a:latin typeface="+mj-lt"/>
              </a:rPr>
              <a:t>needed to enroll in school? </a:t>
            </a:r>
            <a:endParaRPr lang="en-US" sz="2800" b="1" dirty="0">
              <a:solidFill>
                <a:schemeClr val="accent1"/>
              </a:solidFill>
              <a:latin typeface="+mj-lt"/>
            </a:endParaRPr>
          </a:p>
        </p:txBody>
      </p:sp>
      <p:sp>
        <p:nvSpPr>
          <p:cNvPr id="5" name="TextBox 4"/>
          <p:cNvSpPr txBox="1"/>
          <p:nvPr/>
        </p:nvSpPr>
        <p:spPr>
          <a:xfrm>
            <a:off x="448918" y="5674659"/>
            <a:ext cx="5001623" cy="769441"/>
          </a:xfrm>
          <a:prstGeom prst="rect">
            <a:avLst/>
          </a:prstGeom>
          <a:noFill/>
        </p:spPr>
        <p:txBody>
          <a:bodyPr wrap="square" rtlCol="0">
            <a:spAutoFit/>
          </a:bodyPr>
          <a:lstStyle/>
          <a:p>
            <a:r>
              <a:rPr lang="en-US" sz="1100" dirty="0" smtClean="0"/>
              <a:t>*Immunizations are required in the State of California.  Medical Exemptions need to go through CDPH and their registry.  Districts/Charters generally offer 30/40 window to obtain, after this students (even with </a:t>
            </a:r>
            <a:r>
              <a:rPr lang="en-US" sz="1100" dirty="0" err="1" smtClean="0"/>
              <a:t>McK</a:t>
            </a:r>
            <a:r>
              <a:rPr lang="en-US" sz="1100" dirty="0" smtClean="0"/>
              <a:t> status) must be excluded.  </a:t>
            </a:r>
            <a:endParaRPr lang="en-US" sz="1100" dirty="0"/>
          </a:p>
        </p:txBody>
      </p:sp>
    </p:spTree>
    <p:extLst>
      <p:ext uri="{BB962C8B-B14F-4D97-AF65-F5344CB8AC3E}">
        <p14:creationId xmlns:p14="http://schemas.microsoft.com/office/powerpoint/2010/main" val="168171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000" name="Google Shape;1000;p80"/>
          <p:cNvSpPr txBox="1">
            <a:spLocks noGrp="1"/>
          </p:cNvSpPr>
          <p:nvPr>
            <p:ph type="ftr" sz="quarter" idx="4294967295"/>
          </p:nvPr>
        </p:nvSpPr>
        <p:spPr>
          <a:prstGeom prst="rect">
            <a:avLst/>
          </a:prstGeom>
          <a:noFill/>
          <a:ln>
            <a:noFill/>
          </a:ln>
        </p:spPr>
        <p:txBody>
          <a:bodyPr spcFirstLastPara="1" vert="horz" wrap="square" lIns="91425" tIns="45700" rIns="91425" bIns="45700" rtlCol="0" anchor="ctr" anchorCtr="0">
            <a:noAutofit/>
          </a:bodyPr>
          <a:lstStyle/>
          <a:p>
            <a:pPr defTabSz="914377"/>
            <a:r>
              <a:rPr lang="en-US" sz="900" dirty="0">
                <a:solidFill>
                  <a:srgbClr val="FFFFFF"/>
                </a:solidFill>
                <a:latin typeface="Calibri"/>
                <a:ea typeface="Calibri"/>
                <a:cs typeface="Calibri"/>
                <a:sym typeface="Calibri"/>
              </a:rPr>
              <a:t>LOS ANGELES COUNTY OFFICE OF EDUCATION, 2019</a:t>
            </a:r>
            <a:endParaRPr sz="900" dirty="0">
              <a:solidFill>
                <a:srgbClr val="FFFFFF"/>
              </a:solidFill>
              <a:latin typeface="Calibri"/>
              <a:ea typeface="Calibri"/>
              <a:cs typeface="Calibri"/>
              <a:sym typeface="Calibri"/>
            </a:endParaRPr>
          </a:p>
        </p:txBody>
      </p:sp>
      <p:sp>
        <p:nvSpPr>
          <p:cNvPr id="1001" name="Google Shape;1001;p80"/>
          <p:cNvSpPr txBox="1">
            <a:spLocks noGrp="1"/>
          </p:cNvSpPr>
          <p:nvPr>
            <p:ph type="sldNum" sz="quarter" idx="12"/>
          </p:nvPr>
        </p:nvSpPr>
        <p:spPr>
          <a:prstGeom prst="rect">
            <a:avLst/>
          </a:prstGeom>
          <a:noFill/>
          <a:ln>
            <a:noFill/>
          </a:ln>
        </p:spPr>
        <p:txBody>
          <a:bodyPr spcFirstLastPara="1" vert="horz" wrap="square" lIns="91425" tIns="45700" rIns="91425" bIns="45700" numCol="1" rtlCol="0" anchor="ctr" anchorCtr="0" compatLnSpc="1">
            <a:prstTxWarp prst="textNoShape">
              <a:avLst/>
            </a:prstTxWarp>
            <a:noAutofit/>
          </a:bodyPr>
          <a:lstStyle/>
          <a:p>
            <a:pPr defTabSz="914377"/>
            <a:fld id="{00000000-1234-1234-1234-123412341234}" type="slidenum">
              <a:rPr lang="en-US" sz="1051">
                <a:solidFill>
                  <a:srgbClr val="FFFFFF"/>
                </a:solidFill>
                <a:latin typeface="Calibri"/>
                <a:ea typeface="Calibri"/>
                <a:cs typeface="Calibri"/>
                <a:sym typeface="Calibri"/>
              </a:rPr>
              <a:pPr defTabSz="914377"/>
              <a:t>17</a:t>
            </a:fld>
            <a:endParaRPr sz="1051" dirty="0">
              <a:solidFill>
                <a:srgbClr val="FFFFFF"/>
              </a:solidFill>
              <a:latin typeface="Calibri"/>
              <a:ea typeface="Calibri"/>
              <a:cs typeface="Calibri"/>
              <a:sym typeface="Calibri"/>
            </a:endParaRPr>
          </a:p>
        </p:txBody>
      </p:sp>
      <p:sp>
        <p:nvSpPr>
          <p:cNvPr id="998" name="Google Shape;998;p80"/>
          <p:cNvSpPr txBox="1">
            <a:spLocks noGrp="1"/>
          </p:cNvSpPr>
          <p:nvPr>
            <p:ph type="title" idx="4294967295"/>
          </p:nvPr>
        </p:nvSpPr>
        <p:spPr>
          <a:xfrm>
            <a:off x="919862" y="239293"/>
            <a:ext cx="9980613" cy="1096963"/>
          </a:xfrm>
          <a:prstGeom prst="rect">
            <a:avLst/>
          </a:prstGeom>
          <a:noFill/>
          <a:ln>
            <a:noFill/>
          </a:ln>
        </p:spPr>
        <p:txBody>
          <a:bodyPr spcFirstLastPara="1" vert="horz" wrap="square" lIns="91425" tIns="45700" rIns="91425" bIns="45700" numCol="1" rtlCol="0" anchor="b" anchorCtr="0" compatLnSpc="1">
            <a:prstTxWarp prst="textNoShape">
              <a:avLst/>
            </a:prstTxWarp>
            <a:noAutofit/>
          </a:bodyPr>
          <a:lstStyle/>
          <a:p>
            <a:pPr algn="ctr">
              <a:lnSpc>
                <a:spcPct val="85000"/>
              </a:lnSpc>
              <a:spcBef>
                <a:spcPts val="0"/>
              </a:spcBef>
              <a:buClr>
                <a:srgbClr val="3F3F3F"/>
              </a:buClr>
              <a:buSzPts val="4800"/>
            </a:pPr>
            <a:r>
              <a:rPr lang="en-US" sz="4800" dirty="0">
                <a:ea typeface="Calibri"/>
                <a:cs typeface="Calibri"/>
                <a:sym typeface="Calibri"/>
              </a:rPr>
              <a:t>Equal Access</a:t>
            </a:r>
            <a:endParaRPr sz="4800" dirty="0"/>
          </a:p>
        </p:txBody>
      </p:sp>
      <p:sp>
        <p:nvSpPr>
          <p:cNvPr id="999" name="Google Shape;999;p80"/>
          <p:cNvSpPr txBox="1">
            <a:spLocks noGrp="1"/>
          </p:cNvSpPr>
          <p:nvPr>
            <p:ph idx="4294967295"/>
          </p:nvPr>
        </p:nvSpPr>
        <p:spPr>
          <a:xfrm>
            <a:off x="394588" y="1757947"/>
            <a:ext cx="10278175" cy="4176712"/>
          </a:xfrm>
          <a:prstGeom prst="rect">
            <a:avLst/>
          </a:prstGeom>
          <a:solidFill>
            <a:schemeClr val="bg1"/>
          </a:solidFill>
          <a:ln>
            <a:noFill/>
          </a:ln>
        </p:spPr>
        <p:txBody>
          <a:bodyPr spcFirstLastPara="1" vert="horz" wrap="square" lIns="0" tIns="45700" rIns="0" bIns="45700" numCol="1" rtlCol="0" anchor="ctr" anchorCtr="0" compatLnSpc="1">
            <a:prstTxWarp prst="textNoShape">
              <a:avLst/>
            </a:prstTxWarp>
            <a:noAutofit/>
          </a:bodyPr>
          <a:lstStyle/>
          <a:p>
            <a:pPr marL="457189" indent="-457189">
              <a:spcBef>
                <a:spcPts val="0"/>
              </a:spcBef>
              <a:buSzPts val="2400"/>
              <a:buFont typeface="Wingdings" panose="05000000000000000000" pitchFamily="2" charset="2"/>
              <a:buChar char="§"/>
            </a:pPr>
            <a:r>
              <a:rPr lang="en-US" sz="2667" dirty="0">
                <a:solidFill>
                  <a:schemeClr val="tx1"/>
                </a:solidFill>
                <a:latin typeface="+mj-lt"/>
                <a:ea typeface="Calibri"/>
                <a:cs typeface="Calibri"/>
                <a:sym typeface="Calibri"/>
              </a:rPr>
              <a:t>Free &amp; Reduced Breakfast and Lunch (automatic eligibility)</a:t>
            </a:r>
          </a:p>
          <a:p>
            <a:pPr marL="457189" indent="-457189">
              <a:spcBef>
                <a:spcPts val="0"/>
              </a:spcBef>
              <a:buSzPts val="2400"/>
              <a:buFont typeface="Wingdings" panose="05000000000000000000" pitchFamily="2" charset="2"/>
              <a:buChar char="§"/>
            </a:pPr>
            <a:r>
              <a:rPr lang="en-US" sz="2667" dirty="0">
                <a:solidFill>
                  <a:schemeClr val="tx1"/>
                </a:solidFill>
                <a:latin typeface="+mj-lt"/>
                <a:cs typeface="Calibri"/>
                <a:sym typeface="Calibri"/>
              </a:rPr>
              <a:t>Summer School</a:t>
            </a:r>
          </a:p>
          <a:p>
            <a:pPr marL="457189" indent="-457189">
              <a:spcBef>
                <a:spcPts val="0"/>
              </a:spcBef>
              <a:buSzPts val="2400"/>
              <a:buFont typeface="Wingdings" panose="05000000000000000000" pitchFamily="2" charset="2"/>
              <a:buChar char="§"/>
            </a:pPr>
            <a:r>
              <a:rPr lang="en-US" sz="2667" dirty="0">
                <a:solidFill>
                  <a:schemeClr val="tx1"/>
                </a:solidFill>
                <a:latin typeface="+mj-lt"/>
                <a:cs typeface="Calibri"/>
                <a:sym typeface="Calibri"/>
              </a:rPr>
              <a:t>Charter &amp; Magnet Schools</a:t>
            </a:r>
          </a:p>
          <a:p>
            <a:pPr marL="457189" indent="-457189">
              <a:spcBef>
                <a:spcPts val="0"/>
              </a:spcBef>
              <a:buSzPts val="2400"/>
              <a:buFont typeface="Wingdings" panose="05000000000000000000" pitchFamily="2" charset="2"/>
              <a:buChar char="§"/>
            </a:pPr>
            <a:r>
              <a:rPr lang="en-US" sz="2667" dirty="0">
                <a:solidFill>
                  <a:schemeClr val="tx1"/>
                </a:solidFill>
                <a:latin typeface="+mj-lt"/>
                <a:cs typeface="Calibri"/>
                <a:sym typeface="Calibri"/>
              </a:rPr>
              <a:t>Advanced Placement </a:t>
            </a:r>
            <a:endParaRPr sz="2667" dirty="0">
              <a:solidFill>
                <a:schemeClr val="tx1"/>
              </a:solidFill>
              <a:latin typeface="+mj-lt"/>
            </a:endParaRPr>
          </a:p>
          <a:p>
            <a:pPr marL="457189" indent="-457189">
              <a:spcBef>
                <a:spcPts val="200"/>
              </a:spcBef>
              <a:buFont typeface="Wingdings" panose="05000000000000000000" pitchFamily="2" charset="2"/>
              <a:buChar char="§"/>
            </a:pPr>
            <a:r>
              <a:rPr lang="en" sz="2667" dirty="0">
                <a:solidFill>
                  <a:schemeClr val="dk1"/>
                </a:solidFill>
                <a:latin typeface="+mj-lt"/>
              </a:rPr>
              <a:t>Title I services or similar State or local programs</a:t>
            </a:r>
            <a:endParaRPr lang="en-US" sz="2667" dirty="0">
              <a:solidFill>
                <a:schemeClr val="tx1"/>
              </a:solidFill>
              <a:latin typeface="+mj-lt"/>
              <a:ea typeface="Calibri"/>
              <a:cs typeface="Calibri"/>
              <a:sym typeface="Calibri"/>
            </a:endParaRPr>
          </a:p>
          <a:p>
            <a:pPr marL="457189" indent="-457189">
              <a:spcBef>
                <a:spcPts val="200"/>
              </a:spcBef>
              <a:buSzPts val="2400"/>
              <a:buFont typeface="Wingdings" panose="05000000000000000000" pitchFamily="2" charset="2"/>
              <a:buChar char="§"/>
            </a:pPr>
            <a:r>
              <a:rPr lang="en-US" sz="2667" dirty="0">
                <a:solidFill>
                  <a:schemeClr val="tx1"/>
                </a:solidFill>
                <a:latin typeface="+mj-lt"/>
                <a:ea typeface="Calibri"/>
                <a:cs typeface="Calibri"/>
                <a:sym typeface="Calibri"/>
              </a:rPr>
              <a:t>Gifted &amp; Talented Programs</a:t>
            </a:r>
            <a:endParaRPr sz="2667" dirty="0">
              <a:solidFill>
                <a:schemeClr val="tx1"/>
              </a:solidFill>
              <a:latin typeface="+mj-lt"/>
            </a:endParaRPr>
          </a:p>
          <a:p>
            <a:pPr marL="457189" indent="-457189">
              <a:spcBef>
                <a:spcPts val="200"/>
              </a:spcBef>
              <a:buSzPts val="2400"/>
              <a:buFont typeface="Wingdings" panose="05000000000000000000" pitchFamily="2" charset="2"/>
              <a:buChar char="§"/>
            </a:pPr>
            <a:r>
              <a:rPr lang="en-US" sz="2667" dirty="0">
                <a:solidFill>
                  <a:schemeClr val="tx1"/>
                </a:solidFill>
                <a:latin typeface="+mj-lt"/>
                <a:ea typeface="Calibri"/>
                <a:cs typeface="Calibri"/>
                <a:sym typeface="Calibri"/>
              </a:rPr>
              <a:t>Special Education Services</a:t>
            </a:r>
          </a:p>
          <a:p>
            <a:pPr marL="457189" indent="-457189">
              <a:spcBef>
                <a:spcPts val="200"/>
              </a:spcBef>
              <a:buFont typeface="Wingdings" panose="05000000000000000000" pitchFamily="2" charset="2"/>
              <a:buChar char="§"/>
            </a:pPr>
            <a:r>
              <a:rPr lang="en" sz="2667" dirty="0">
                <a:solidFill>
                  <a:schemeClr val="dk1"/>
                </a:solidFill>
                <a:latin typeface="+mj-lt"/>
              </a:rPr>
              <a:t>English Learner Program/Services</a:t>
            </a:r>
          </a:p>
          <a:p>
            <a:pPr marL="457189" indent="-457189">
              <a:spcBef>
                <a:spcPts val="200"/>
              </a:spcBef>
              <a:buFont typeface="Wingdings" panose="05000000000000000000" pitchFamily="2" charset="2"/>
              <a:buChar char="§"/>
            </a:pPr>
            <a:r>
              <a:rPr lang="en" sz="2667" dirty="0">
                <a:solidFill>
                  <a:schemeClr val="dk1"/>
                </a:solidFill>
                <a:latin typeface="+mj-lt"/>
              </a:rPr>
              <a:t>Career &amp; technical education</a:t>
            </a:r>
            <a:endParaRPr sz="2667" dirty="0">
              <a:solidFill>
                <a:schemeClr val="tx1"/>
              </a:solidFill>
              <a:latin typeface="+mj-lt"/>
            </a:endParaRPr>
          </a:p>
          <a:p>
            <a:pPr marL="457189" indent="-457189">
              <a:spcBef>
                <a:spcPts val="200"/>
              </a:spcBef>
              <a:buSzPts val="2400"/>
              <a:buFont typeface="Wingdings" panose="05000000000000000000" pitchFamily="2" charset="2"/>
              <a:buChar char="§"/>
            </a:pPr>
            <a:r>
              <a:rPr lang="en-US" sz="2667" dirty="0">
                <a:solidFill>
                  <a:schemeClr val="tx1"/>
                </a:solidFill>
                <a:latin typeface="+mj-lt"/>
                <a:ea typeface="Calibri"/>
                <a:cs typeface="Calibri"/>
                <a:sym typeface="Calibri"/>
              </a:rPr>
              <a:t>Before &amp; After School Programs</a:t>
            </a:r>
            <a:endParaRPr sz="2667" dirty="0">
              <a:solidFill>
                <a:schemeClr val="tx1"/>
              </a:solidFill>
              <a:latin typeface="+mj-lt"/>
            </a:endParaRPr>
          </a:p>
          <a:p>
            <a:pPr marL="457189" indent="-457189">
              <a:spcBef>
                <a:spcPts val="200"/>
              </a:spcBef>
              <a:buSzPts val="2400"/>
              <a:buFont typeface="Wingdings" panose="05000000000000000000" pitchFamily="2" charset="2"/>
              <a:buChar char="§"/>
            </a:pPr>
            <a:r>
              <a:rPr lang="en-US" sz="2667" dirty="0">
                <a:solidFill>
                  <a:schemeClr val="tx1"/>
                </a:solidFill>
                <a:latin typeface="+mj-lt"/>
                <a:ea typeface="Calibri"/>
                <a:cs typeface="Calibri"/>
                <a:sym typeface="Calibri"/>
              </a:rPr>
              <a:t>Extracurricular Activities</a:t>
            </a:r>
            <a:endParaRPr sz="2667" dirty="0">
              <a:solidFill>
                <a:schemeClr val="tx1"/>
              </a:solidFill>
              <a:latin typeface="+mj-lt"/>
            </a:endParaRPr>
          </a:p>
          <a:p>
            <a:pPr marL="457189" indent="-457189">
              <a:spcBef>
                <a:spcPts val="200"/>
              </a:spcBef>
              <a:buSzPts val="2400"/>
              <a:buFont typeface="Wingdings" panose="05000000000000000000" pitchFamily="2" charset="2"/>
              <a:buChar char="§"/>
            </a:pPr>
            <a:r>
              <a:rPr lang="en-US" sz="2667" b="1" u="sng" dirty="0">
                <a:solidFill>
                  <a:schemeClr val="tx1"/>
                </a:solidFill>
                <a:latin typeface="+mj-lt"/>
                <a:ea typeface="Calibri"/>
                <a:cs typeface="Calibri"/>
                <a:sym typeface="Calibri"/>
              </a:rPr>
              <a:t>Anything</a:t>
            </a:r>
            <a:r>
              <a:rPr lang="en-US" sz="2667" b="1" dirty="0">
                <a:solidFill>
                  <a:schemeClr val="tx1"/>
                </a:solidFill>
                <a:latin typeface="+mj-lt"/>
                <a:ea typeface="Calibri"/>
                <a:cs typeface="Calibri"/>
                <a:sym typeface="Calibri"/>
              </a:rPr>
              <a:t> </a:t>
            </a:r>
            <a:r>
              <a:rPr lang="en-US" sz="2667" dirty="0">
                <a:solidFill>
                  <a:schemeClr val="tx1"/>
                </a:solidFill>
                <a:latin typeface="+mj-lt"/>
                <a:ea typeface="Calibri"/>
                <a:cs typeface="Calibri"/>
                <a:sym typeface="Calibri"/>
              </a:rPr>
              <a:t>provided to their housed peers…</a:t>
            </a:r>
            <a:endParaRPr sz="2667" dirty="0">
              <a:solidFill>
                <a:schemeClr val="tx1"/>
              </a:solidFill>
              <a:latin typeface="+mj-lt"/>
            </a:endParaRPr>
          </a:p>
          <a:p>
            <a:pPr marL="91438" indent="0">
              <a:spcBef>
                <a:spcPts val="1400"/>
              </a:spcBef>
              <a:buClr>
                <a:schemeClr val="accent1"/>
              </a:buClr>
              <a:buSzPts val="2000"/>
              <a:buNone/>
            </a:pPr>
            <a:endParaRPr dirty="0">
              <a:solidFill>
                <a:srgbClr val="3F3F3F"/>
              </a:solidFill>
              <a:latin typeface="Calibri"/>
              <a:ea typeface="Calibri"/>
              <a:cs typeface="Calibri"/>
              <a:sym typeface="Calibri"/>
            </a:endParaRPr>
          </a:p>
        </p:txBody>
      </p:sp>
      <p:sp>
        <p:nvSpPr>
          <p:cNvPr id="7" name="Footer Placeholder 1"/>
          <p:cNvSpPr txBox="1">
            <a:spLocks/>
          </p:cNvSpPr>
          <p:nvPr/>
        </p:nvSpPr>
        <p:spPr>
          <a:xfrm>
            <a:off x="8832927" y="6492874"/>
            <a:ext cx="2950757" cy="365127"/>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891">
              <a:defRPr/>
            </a:pPr>
            <a:r>
              <a:rPr lang="en-US" dirty="0">
                <a:solidFill>
                  <a:prstClr val="black"/>
                </a:solidFill>
                <a:latin typeface="Arial"/>
              </a:rPr>
              <a:t>Los Angeles County Office of Education</a:t>
            </a:r>
          </a:p>
        </p:txBody>
      </p:sp>
      <p:pic>
        <p:nvPicPr>
          <p:cNvPr id="8" name="Picture 2" descr="Image result for student equity no fence clipart"/>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223" t="6146" r="26360" b="36076"/>
          <a:stretch/>
        </p:blipFill>
        <p:spPr bwMode="auto">
          <a:xfrm>
            <a:off x="7986385" y="3190805"/>
            <a:ext cx="3797299" cy="295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36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61" name="Google Shape;1261;p98"/>
          <p:cNvSpPr txBox="1">
            <a:spLocks noGrp="1"/>
          </p:cNvSpPr>
          <p:nvPr>
            <p:ph type="ftr" sz="quarter" idx="11"/>
          </p:nvPr>
        </p:nvSpPr>
        <p:spPr>
          <a:prstGeom prst="rect">
            <a:avLst/>
          </a:prstGeom>
          <a:noFill/>
          <a:ln>
            <a:noFill/>
          </a:ln>
        </p:spPr>
        <p:txBody>
          <a:bodyPr spcFirstLastPara="1" vert="horz" wrap="square" lIns="91425" tIns="45700" rIns="91425" bIns="45700" rtlCol="0" anchor="ctr" anchorCtr="0">
            <a:noAutofit/>
          </a:bodyPr>
          <a:lstStyle/>
          <a:p>
            <a:r>
              <a:rPr lang="en-US" sz="900" dirty="0">
                <a:solidFill>
                  <a:srgbClr val="FFFFFF"/>
                </a:solidFill>
                <a:latin typeface="Calibri"/>
                <a:ea typeface="Calibri"/>
                <a:cs typeface="Calibri"/>
                <a:sym typeface="Calibri"/>
              </a:rPr>
              <a:t>LOS ANGELES COUNTY OFFICE OF EDUCATION, 2019</a:t>
            </a:r>
            <a:endParaRPr sz="900" dirty="0">
              <a:solidFill>
                <a:srgbClr val="FFFFFF"/>
              </a:solidFill>
              <a:latin typeface="Calibri"/>
              <a:ea typeface="Calibri"/>
              <a:cs typeface="Calibri"/>
              <a:sym typeface="Calibri"/>
            </a:endParaRPr>
          </a:p>
        </p:txBody>
      </p:sp>
      <p:sp>
        <p:nvSpPr>
          <p:cNvPr id="1262" name="Google Shape;1262;p98"/>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sz="1050">
                <a:solidFill>
                  <a:srgbClr val="FFFFFF"/>
                </a:solidFill>
                <a:latin typeface="Calibri"/>
                <a:ea typeface="Calibri"/>
                <a:cs typeface="Calibri"/>
                <a:sym typeface="Calibri"/>
              </a:rPr>
              <a:pPr/>
              <a:t>18</a:t>
            </a:fld>
            <a:endParaRPr sz="1050" dirty="0">
              <a:solidFill>
                <a:srgbClr val="FFFFFF"/>
              </a:solidFill>
              <a:latin typeface="Calibri"/>
              <a:ea typeface="Calibri"/>
              <a:cs typeface="Calibri"/>
              <a:sym typeface="Calibri"/>
            </a:endParaRPr>
          </a:p>
        </p:txBody>
      </p:sp>
      <p:sp>
        <p:nvSpPr>
          <p:cNvPr id="1259" name="Google Shape;1259;p98"/>
          <p:cNvSpPr txBox="1">
            <a:spLocks noGrp="1"/>
          </p:cNvSpPr>
          <p:nvPr>
            <p:ph type="title" idx="4294967295"/>
          </p:nvPr>
        </p:nvSpPr>
        <p:spPr>
          <a:xfrm>
            <a:off x="914400" y="76200"/>
            <a:ext cx="11277600" cy="1096963"/>
          </a:xfrm>
          <a:prstGeom prst="rect">
            <a:avLst/>
          </a:prstGeom>
          <a:noFill/>
          <a:ln>
            <a:noFill/>
          </a:ln>
        </p:spPr>
        <p:txBody>
          <a:bodyPr spcFirstLastPara="1" vert="horz" wrap="square" lIns="91425" tIns="45700" rIns="91425" bIns="45700" rtlCol="0" anchor="b" anchorCtr="0">
            <a:noAutofit/>
          </a:bodyPr>
          <a:lstStyle/>
          <a:p>
            <a:pPr>
              <a:lnSpc>
                <a:spcPct val="85000"/>
              </a:lnSpc>
              <a:spcBef>
                <a:spcPts val="0"/>
              </a:spcBef>
              <a:buClr>
                <a:srgbClr val="3F3F3F"/>
              </a:buClr>
              <a:buSzPts val="4800"/>
            </a:pPr>
            <a:r>
              <a:rPr lang="en-US" sz="4000" b="1" dirty="0">
                <a:ea typeface="Calibri"/>
                <a:cs typeface="Calibri"/>
                <a:sym typeface="Calibri"/>
              </a:rPr>
              <a:t>Transportation: HOMELESS YOUTH</a:t>
            </a:r>
            <a:endParaRPr sz="4000" b="1" dirty="0">
              <a:ea typeface="Calibri"/>
              <a:cs typeface="Calibri"/>
              <a:sym typeface="Calibri"/>
            </a:endParaRPr>
          </a:p>
        </p:txBody>
      </p:sp>
      <p:sp>
        <p:nvSpPr>
          <p:cNvPr id="1260" name="Google Shape;1260;p98"/>
          <p:cNvSpPr txBox="1">
            <a:spLocks noGrp="1"/>
          </p:cNvSpPr>
          <p:nvPr>
            <p:ph idx="4294967295"/>
          </p:nvPr>
        </p:nvSpPr>
        <p:spPr>
          <a:xfrm>
            <a:off x="773113" y="3892156"/>
            <a:ext cx="10668000" cy="3525838"/>
          </a:xfrm>
          <a:prstGeom prst="rect">
            <a:avLst/>
          </a:prstGeom>
          <a:noFill/>
          <a:ln>
            <a:noFill/>
          </a:ln>
        </p:spPr>
        <p:txBody>
          <a:bodyPr spcFirstLastPara="1" vert="horz" wrap="square" lIns="0" tIns="45700" rIns="0" bIns="45700" rtlCol="0" anchor="t" anchorCtr="0">
            <a:noAutofit/>
          </a:bodyPr>
          <a:lstStyle/>
          <a:p>
            <a:pPr marL="344488" indent="-344488">
              <a:spcBef>
                <a:spcPts val="0"/>
              </a:spcBef>
              <a:buClr>
                <a:schemeClr val="accent1"/>
              </a:buClr>
              <a:buSzPts val="2400"/>
              <a:buFont typeface="Courier New"/>
              <a:buChar char="o"/>
            </a:pPr>
            <a:r>
              <a:rPr lang="en-US" sz="2400" dirty="0">
                <a:ea typeface="Calibri"/>
                <a:cs typeface="Calibri"/>
                <a:sym typeface="Calibri"/>
              </a:rPr>
              <a:t>If it is a barrier it must be </a:t>
            </a:r>
            <a:r>
              <a:rPr lang="en-US" sz="2400" dirty="0" smtClean="0">
                <a:ea typeface="Calibri"/>
                <a:cs typeface="Calibri"/>
                <a:sym typeface="Calibri"/>
              </a:rPr>
              <a:t>addressed</a:t>
            </a:r>
          </a:p>
          <a:p>
            <a:pPr marL="344488" indent="-344488">
              <a:spcBef>
                <a:spcPts val="0"/>
              </a:spcBef>
              <a:buClr>
                <a:schemeClr val="accent1"/>
              </a:buClr>
              <a:buSzPts val="2400"/>
              <a:buFont typeface="Courier New"/>
              <a:buChar char="o"/>
            </a:pPr>
            <a:r>
              <a:rPr lang="en-US" sz="2400" dirty="0" smtClean="0">
                <a:cs typeface="Calibri"/>
                <a:sym typeface="Calibri"/>
              </a:rPr>
              <a:t>Districts/Charters determine the mode – they will generally start with internal bus routes and public transportation.</a:t>
            </a:r>
          </a:p>
          <a:p>
            <a:pPr marL="344488" indent="-344488">
              <a:spcBef>
                <a:spcPts val="0"/>
              </a:spcBef>
              <a:buClr>
                <a:schemeClr val="accent1"/>
              </a:buClr>
              <a:buSzPts val="2400"/>
              <a:buFont typeface="Courier New"/>
              <a:buChar char="o"/>
            </a:pPr>
            <a:r>
              <a:rPr lang="en-US" sz="2400" dirty="0" smtClean="0">
                <a:cs typeface="Calibri"/>
                <a:sym typeface="Calibri"/>
              </a:rPr>
              <a:t>Transportation modes differ from district/charter to district/charter</a:t>
            </a:r>
          </a:p>
          <a:p>
            <a:pPr marL="344488" indent="-344488">
              <a:spcBef>
                <a:spcPts val="0"/>
              </a:spcBef>
              <a:buClr>
                <a:schemeClr val="accent1"/>
              </a:buClr>
              <a:buSzPts val="2400"/>
              <a:buFont typeface="Courier New"/>
              <a:buChar char="o"/>
            </a:pPr>
            <a:r>
              <a:rPr lang="en-US" sz="2400" dirty="0" smtClean="0">
                <a:cs typeface="Calibri"/>
                <a:sym typeface="Calibri"/>
              </a:rPr>
              <a:t>District/Charters do have policies regarding when transportation would be provided (2/3 mile radius)</a:t>
            </a:r>
          </a:p>
          <a:p>
            <a:pPr marL="344488" indent="-344488">
              <a:spcBef>
                <a:spcPts val="0"/>
              </a:spcBef>
              <a:buClr>
                <a:schemeClr val="accent1"/>
              </a:buClr>
              <a:buSzPts val="2400"/>
              <a:buFont typeface="Courier New"/>
              <a:buChar char="o"/>
            </a:pPr>
            <a:r>
              <a:rPr lang="en-US" sz="2400" dirty="0" smtClean="0">
                <a:cs typeface="Calibri"/>
                <a:sym typeface="Calibri"/>
              </a:rPr>
              <a:t>Only intended for school to home and home to school </a:t>
            </a:r>
          </a:p>
          <a:p>
            <a:pPr marL="344488" indent="-344488">
              <a:spcBef>
                <a:spcPts val="0"/>
              </a:spcBef>
              <a:buClr>
                <a:schemeClr val="accent1"/>
              </a:buClr>
              <a:buSzPts val="2400"/>
              <a:buFont typeface="Courier New"/>
              <a:buChar char="o"/>
            </a:pPr>
            <a:endParaRPr lang="en-US" sz="2400" dirty="0" smtClean="0">
              <a:cs typeface="Calibri"/>
              <a:sym typeface="Calibri"/>
            </a:endParaRPr>
          </a:p>
          <a:p>
            <a:pPr marL="344488" indent="-344488">
              <a:spcBef>
                <a:spcPts val="0"/>
              </a:spcBef>
              <a:buClr>
                <a:schemeClr val="accent1"/>
              </a:buClr>
              <a:buSzPts val="2400"/>
              <a:buFont typeface="Courier New"/>
              <a:buChar char="o"/>
            </a:pPr>
            <a:endParaRPr lang="en-US" sz="2400" dirty="0" smtClean="0">
              <a:cs typeface="Calibri"/>
              <a:sym typeface="Calibri"/>
            </a:endParaRPr>
          </a:p>
          <a:p>
            <a:pPr marL="344488" indent="-344488">
              <a:spcBef>
                <a:spcPts val="0"/>
              </a:spcBef>
              <a:buClr>
                <a:schemeClr val="accent1"/>
              </a:buClr>
              <a:buSzPts val="2400"/>
              <a:buFont typeface="Courier New"/>
              <a:buChar char="o"/>
            </a:pPr>
            <a:endParaRPr dirty="0"/>
          </a:p>
        </p:txBody>
      </p:sp>
      <p:pic>
        <p:nvPicPr>
          <p:cNvPr id="1263" name="Google Shape;1263;p98"/>
          <p:cNvPicPr preferRelativeResize="0"/>
          <p:nvPr/>
        </p:nvPicPr>
        <p:blipFill rotWithShape="1">
          <a:blip r:embed="rId3">
            <a:alphaModFix/>
          </a:blip>
          <a:srcRect/>
          <a:stretch/>
        </p:blipFill>
        <p:spPr>
          <a:xfrm>
            <a:off x="4432834" y="2329564"/>
            <a:ext cx="2953907" cy="1326037"/>
          </a:xfrm>
          <a:prstGeom prst="roundRect">
            <a:avLst>
              <a:gd name="adj" fmla="val 4167"/>
            </a:avLst>
          </a:prstGeom>
          <a:solidFill>
            <a:srgbClr val="FFFFFF"/>
          </a:solidFill>
          <a:ln w="76200" cap="sq" cmpd="sng">
            <a:solidFill>
              <a:srgbClr val="AB620D"/>
            </a:solidFill>
            <a:prstDash val="solid"/>
            <a:miter lim="800000"/>
            <a:headEnd type="none" w="sm" len="sm"/>
            <a:tailEnd type="none" w="sm" len="sm"/>
          </a:ln>
          <a:effectLst>
            <a:reflection stA="28000" endPos="28000" dist="5000" dir="5400000" sy="-100000" algn="bl" rotWithShape="0"/>
          </a:effectLst>
        </p:spPr>
      </p:pic>
      <p:sp>
        <p:nvSpPr>
          <p:cNvPr id="7" name="Footer Placeholder 1"/>
          <p:cNvSpPr txBox="1">
            <a:spLocks/>
          </p:cNvSpPr>
          <p:nvPr/>
        </p:nvSpPr>
        <p:spPr>
          <a:xfrm>
            <a:off x="8832926" y="6492874"/>
            <a:ext cx="2950757" cy="365126"/>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dirty="0">
                <a:solidFill>
                  <a:prstClr val="black"/>
                </a:solidFill>
              </a:rPr>
              <a:t>Los Angeles County Office of Education</a:t>
            </a:r>
          </a:p>
        </p:txBody>
      </p:sp>
      <p:sp>
        <p:nvSpPr>
          <p:cNvPr id="2" name="Rectangle 1"/>
          <p:cNvSpPr/>
          <p:nvPr/>
        </p:nvSpPr>
        <p:spPr>
          <a:xfrm>
            <a:off x="1980155" y="1551859"/>
            <a:ext cx="8827545" cy="523220"/>
          </a:xfrm>
          <a:prstGeom prst="rect">
            <a:avLst/>
          </a:prstGeom>
        </p:spPr>
        <p:txBody>
          <a:bodyPr wrap="square">
            <a:spAutoFit/>
          </a:bodyPr>
          <a:lstStyle/>
          <a:p>
            <a:pPr fontAlgn="base"/>
            <a:r>
              <a:rPr lang="en-US" sz="2800" b="1" dirty="0" smtClean="0">
                <a:solidFill>
                  <a:schemeClr val="accent1"/>
                </a:solidFill>
                <a:latin typeface="+mj-lt"/>
              </a:rPr>
              <a:t>Can </a:t>
            </a:r>
            <a:r>
              <a:rPr lang="en-US" sz="2800" b="1" dirty="0">
                <a:solidFill>
                  <a:schemeClr val="accent1"/>
                </a:solidFill>
                <a:latin typeface="+mj-lt"/>
              </a:rPr>
              <a:t>schools assist with transportation needs? </a:t>
            </a:r>
            <a:endParaRPr lang="en-US" sz="2800" b="1" dirty="0">
              <a:solidFill>
                <a:schemeClr val="accent1"/>
              </a:solidFill>
              <a:latin typeface="+mj-lt"/>
            </a:endParaRPr>
          </a:p>
        </p:txBody>
      </p:sp>
    </p:spTree>
    <p:extLst>
      <p:ext uri="{BB962C8B-B14F-4D97-AF65-F5344CB8AC3E}">
        <p14:creationId xmlns:p14="http://schemas.microsoft.com/office/powerpoint/2010/main" val="4222269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11" name="Google Shape;1211;p93"/>
          <p:cNvSpPr txBox="1">
            <a:spLocks noGrp="1"/>
          </p:cNvSpPr>
          <p:nvPr>
            <p:ph type="sldNum" sz="quarter" idx="12"/>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fld id="{00000000-1234-1234-1234-123412341234}" type="slidenum">
              <a:rPr lang="en-US" sz="1050">
                <a:solidFill>
                  <a:schemeClr val="tx1"/>
                </a:solidFill>
                <a:latin typeface="Calibri"/>
                <a:ea typeface="Calibri"/>
                <a:cs typeface="Calibri"/>
                <a:sym typeface="Calibri"/>
              </a:rPr>
              <a:pPr>
                <a:spcBef>
                  <a:spcPts val="0"/>
                </a:spcBef>
                <a:spcAft>
                  <a:spcPts val="0"/>
                </a:spcAft>
              </a:pPr>
              <a:t>19</a:t>
            </a:fld>
            <a:endParaRPr sz="1050" dirty="0">
              <a:solidFill>
                <a:schemeClr val="tx1"/>
              </a:solidFill>
              <a:latin typeface="Calibri"/>
              <a:ea typeface="Calibri"/>
              <a:cs typeface="Calibri"/>
              <a:sym typeface="Calibri"/>
            </a:endParaRPr>
          </a:p>
        </p:txBody>
      </p:sp>
      <p:sp>
        <p:nvSpPr>
          <p:cNvPr id="1209" name="Google Shape;1209;p93"/>
          <p:cNvSpPr txBox="1">
            <a:spLocks noGrp="1"/>
          </p:cNvSpPr>
          <p:nvPr>
            <p:ph idx="4294967295"/>
          </p:nvPr>
        </p:nvSpPr>
        <p:spPr>
          <a:xfrm>
            <a:off x="570271" y="1033135"/>
            <a:ext cx="10361613" cy="4554538"/>
          </a:xfrm>
          <a:prstGeom prst="rect">
            <a:avLst/>
          </a:prstGeom>
          <a:noFill/>
          <a:ln>
            <a:noFill/>
          </a:ln>
        </p:spPr>
        <p:txBody>
          <a:bodyPr spcFirstLastPara="1" vert="horz" wrap="square" lIns="0" tIns="45700" rIns="0" bIns="45700" numCol="1" anchor="t" anchorCtr="0" compatLnSpc="1">
            <a:prstTxWarp prst="textNoShape">
              <a:avLst/>
            </a:prstTxWarp>
            <a:noAutofit/>
          </a:bodyPr>
          <a:lstStyle/>
          <a:p>
            <a:pPr lvl="0">
              <a:spcBef>
                <a:spcPts val="200"/>
              </a:spcBef>
              <a:spcAft>
                <a:spcPts val="600"/>
              </a:spcAft>
              <a:buClr>
                <a:schemeClr val="accent1"/>
              </a:buClr>
              <a:buFont typeface="Arial" panose="020B0604020202020204" pitchFamily="34" charset="0"/>
              <a:buChar char="•"/>
            </a:pPr>
            <a:r>
              <a:rPr lang="en-US" sz="2400" dirty="0">
                <a:latin typeface="+mj-lt"/>
                <a:cs typeface="Arial"/>
              </a:rPr>
              <a:t>Students who transfer after their second year of high school can </a:t>
            </a:r>
            <a:r>
              <a:rPr lang="en-US" sz="2400" u="sng" dirty="0">
                <a:latin typeface="+mj-lt"/>
                <a:cs typeface="Arial"/>
              </a:rPr>
              <a:t>graduate by completing only state graduation requirements</a:t>
            </a:r>
            <a:r>
              <a:rPr lang="en-US" sz="2400" dirty="0">
                <a:latin typeface="+mj-lt"/>
                <a:cs typeface="Arial"/>
              </a:rPr>
              <a:t> if they cannot reasonably complete additional local requirements </a:t>
            </a:r>
            <a:r>
              <a:rPr lang="en-US" sz="2400" u="sng" dirty="0">
                <a:latin typeface="+mj-lt"/>
                <a:cs typeface="Arial"/>
              </a:rPr>
              <a:t>within 4 years of high </a:t>
            </a:r>
            <a:r>
              <a:rPr lang="en-US" sz="2400" u="sng" dirty="0" smtClean="0">
                <a:latin typeface="+mj-lt"/>
                <a:cs typeface="Arial"/>
              </a:rPr>
              <a:t>school</a:t>
            </a:r>
            <a:endParaRPr lang="en-US" sz="2400" dirty="0">
              <a:latin typeface="+mj-lt"/>
              <a:cs typeface="Arial"/>
            </a:endParaRPr>
          </a:p>
          <a:p>
            <a:pPr lvl="0">
              <a:spcBef>
                <a:spcPts val="200"/>
              </a:spcBef>
              <a:spcAft>
                <a:spcPts val="600"/>
              </a:spcAft>
              <a:buClr>
                <a:schemeClr val="accent1"/>
              </a:buClr>
              <a:buFont typeface="Arial" panose="020B0604020202020204" pitchFamily="34" charset="0"/>
              <a:buChar char="•"/>
            </a:pPr>
            <a:r>
              <a:rPr lang="en-US" sz="2400" dirty="0">
                <a:latin typeface="+mj-lt"/>
                <a:cs typeface="Arial"/>
              </a:rPr>
              <a:t>The State requires students to complete </a:t>
            </a:r>
            <a:r>
              <a:rPr lang="en-US" sz="2400" b="1" dirty="0">
                <a:latin typeface="+mj-lt"/>
                <a:cs typeface="Arial"/>
              </a:rPr>
              <a:t>130 credits </a:t>
            </a:r>
            <a:r>
              <a:rPr lang="en-US" sz="2400" i="1" dirty="0">
                <a:latin typeface="+mj-lt"/>
                <a:cs typeface="Arial"/>
              </a:rPr>
              <a:t>in specific core </a:t>
            </a:r>
            <a:r>
              <a:rPr lang="en-US" sz="2400" i="1" dirty="0" smtClean="0">
                <a:latin typeface="+mj-lt"/>
                <a:cs typeface="Arial"/>
              </a:rPr>
              <a:t>courses</a:t>
            </a:r>
            <a:endParaRPr lang="en-US" sz="2400" i="1" dirty="0">
              <a:latin typeface="+mj-lt"/>
              <a:cs typeface="Arial"/>
            </a:endParaRPr>
          </a:p>
          <a:p>
            <a:pPr>
              <a:spcBef>
                <a:spcPts val="200"/>
              </a:spcBef>
              <a:spcAft>
                <a:spcPts val="600"/>
              </a:spcAft>
              <a:buClr>
                <a:schemeClr val="accent1"/>
              </a:buClr>
              <a:buSzPct val="80000"/>
              <a:buFont typeface="Arial" panose="020B0604020202020204" pitchFamily="34" charset="0"/>
              <a:buChar char="•"/>
            </a:pPr>
            <a:r>
              <a:rPr lang="en-US" sz="2400" dirty="0">
                <a:latin typeface="+mj-lt"/>
                <a:cs typeface="Arial" panose="020B0604020202020204" pitchFamily="34" charset="0"/>
              </a:rPr>
              <a:t>Once found eligible, the right continues </a:t>
            </a:r>
            <a:r>
              <a:rPr lang="en-US" sz="2400" dirty="0" smtClean="0">
                <a:latin typeface="+mj-lt"/>
                <a:cs typeface="Arial" panose="020B0604020202020204" pitchFamily="34" charset="0"/>
              </a:rPr>
              <a:t>even if a student transfers schools </a:t>
            </a:r>
            <a:endParaRPr lang="en-US" sz="2400" dirty="0">
              <a:latin typeface="+mj-lt"/>
              <a:cs typeface="Arial" panose="020B0604020202020204" pitchFamily="34" charset="0"/>
            </a:endParaRPr>
          </a:p>
          <a:p>
            <a:pPr>
              <a:spcBef>
                <a:spcPts val="200"/>
              </a:spcBef>
              <a:spcAft>
                <a:spcPts val="600"/>
              </a:spcAft>
              <a:buClr>
                <a:schemeClr val="accent1"/>
              </a:buClr>
              <a:buFont typeface="Arial" panose="020B0604020202020204" pitchFamily="34" charset="0"/>
              <a:buChar char="•"/>
            </a:pPr>
            <a:r>
              <a:rPr lang="en-US" sz="2400" u="sng" dirty="0" smtClean="0">
                <a:latin typeface="+mj-lt"/>
                <a:cs typeface="Arial" panose="020B0604020202020204" pitchFamily="34" charset="0"/>
              </a:rPr>
              <a:t>Homeless </a:t>
            </a:r>
            <a:r>
              <a:rPr lang="en-US" sz="2400" u="sng" dirty="0">
                <a:latin typeface="+mj-lt"/>
                <a:cs typeface="Arial" panose="020B0604020202020204" pitchFamily="34" charset="0"/>
              </a:rPr>
              <a:t>youth</a:t>
            </a:r>
            <a:r>
              <a:rPr lang="en-US" sz="2400" dirty="0">
                <a:latin typeface="+mj-lt"/>
                <a:cs typeface="Arial" panose="020B0604020202020204" pitchFamily="34" charset="0"/>
              </a:rPr>
              <a:t>: </a:t>
            </a:r>
            <a:r>
              <a:rPr lang="en-US" sz="2400" b="1" dirty="0">
                <a:latin typeface="+mj-lt"/>
                <a:cs typeface="Arial" panose="020B0604020202020204" pitchFamily="34" charset="0"/>
              </a:rPr>
              <a:t>an unaccompanied youth may decide</a:t>
            </a:r>
          </a:p>
          <a:p>
            <a:pPr marL="342900" lvl="1" indent="-342900">
              <a:spcBef>
                <a:spcPts val="200"/>
              </a:spcBef>
              <a:spcAft>
                <a:spcPts val="600"/>
              </a:spcAft>
              <a:buClr>
                <a:schemeClr val="accent1"/>
              </a:buClr>
              <a:buSzPct val="80000"/>
              <a:buFont typeface="Arial" panose="020B0604020202020204" pitchFamily="34" charset="0"/>
              <a:buChar char="•"/>
            </a:pPr>
            <a:r>
              <a:rPr lang="en-US" dirty="0">
                <a:latin typeface="+mj-lt"/>
                <a:ea typeface="ＭＳ Ｐゴシック"/>
                <a:cs typeface="Arial"/>
              </a:rPr>
              <a:t>Must include info about the effect on admission to post-secondary school with the exception of any California Community College</a:t>
            </a:r>
          </a:p>
          <a:p>
            <a:pPr>
              <a:spcBef>
                <a:spcPts val="200"/>
              </a:spcBef>
              <a:spcAft>
                <a:spcPts val="600"/>
              </a:spcAft>
              <a:buClr>
                <a:schemeClr val="accent1"/>
              </a:buClr>
              <a:buFont typeface="Arial" panose="020B0604020202020204" pitchFamily="34" charset="0"/>
              <a:buChar char="•"/>
            </a:pPr>
            <a:r>
              <a:rPr lang="en-US" sz="2400" dirty="0">
                <a:latin typeface="+mj-lt"/>
                <a:ea typeface="ＭＳ Ｐゴシック"/>
              </a:rPr>
              <a:t>If the youth is found ineligible, they may be reconsidered for eligibility at a later date. </a:t>
            </a:r>
            <a:endParaRPr lang="en-US" sz="2400" dirty="0">
              <a:latin typeface="+mj-lt"/>
              <a:ea typeface="ＭＳ Ｐゴシック"/>
              <a:cs typeface="Arial"/>
            </a:endParaRPr>
          </a:p>
          <a:p>
            <a:pPr>
              <a:spcBef>
                <a:spcPts val="200"/>
              </a:spcBef>
              <a:spcAft>
                <a:spcPts val="600"/>
              </a:spcAft>
              <a:buClr>
                <a:schemeClr val="accent1"/>
              </a:buClr>
              <a:buFont typeface="Arial" panose="020B0604020202020204" pitchFamily="34" charset="0"/>
              <a:buChar char="•"/>
            </a:pPr>
            <a:r>
              <a:rPr lang="en-US" sz="2400" dirty="0">
                <a:latin typeface="+mj-lt"/>
                <a:ea typeface="ＭＳ Ｐゴシック"/>
                <a:cs typeface="Arial"/>
              </a:rPr>
              <a:t>AB 1166 – A student can be retroactively deemed eligible for the graduation exemption. </a:t>
            </a:r>
            <a:r>
              <a:rPr lang="en-US" sz="2200" dirty="0">
                <a:latin typeface="+mj-lt"/>
                <a:ea typeface="ＭＳ Ｐゴシック"/>
                <a:cs typeface="Arial"/>
              </a:rPr>
              <a:t> </a:t>
            </a:r>
            <a:endParaRPr lang="en-US" sz="2200" dirty="0">
              <a:latin typeface="+mj-lt"/>
              <a:ea typeface="ＭＳ Ｐゴシック"/>
              <a:cs typeface="+mn-lt"/>
            </a:endParaRPr>
          </a:p>
          <a:p>
            <a:pPr marL="0" indent="0">
              <a:spcBef>
                <a:spcPts val="0"/>
              </a:spcBef>
              <a:spcAft>
                <a:spcPts val="0"/>
              </a:spcAft>
              <a:buClr>
                <a:schemeClr val="accent1"/>
              </a:buClr>
              <a:buSzPts val="2000"/>
              <a:buNone/>
            </a:pPr>
            <a:endParaRPr sz="2200" dirty="0">
              <a:solidFill>
                <a:schemeClr val="bg2">
                  <a:lumMod val="50000"/>
                </a:schemeClr>
              </a:solidFill>
            </a:endParaRPr>
          </a:p>
        </p:txBody>
      </p:sp>
      <p:sp>
        <p:nvSpPr>
          <p:cNvPr id="1212" name="Google Shape;1212;p93"/>
          <p:cNvSpPr txBox="1"/>
          <p:nvPr/>
        </p:nvSpPr>
        <p:spPr>
          <a:xfrm>
            <a:off x="10155420" y="3310404"/>
            <a:ext cx="366713" cy="273844"/>
          </a:xfrm>
          <a:prstGeom prst="rect">
            <a:avLst/>
          </a:prstGeom>
          <a:noFill/>
          <a:ln>
            <a:noFill/>
          </a:ln>
        </p:spPr>
        <p:txBody>
          <a:bodyPr spcFirstLastPara="1" wrap="square" lIns="91425" tIns="45700" rIns="91425" bIns="45700" anchor="ctr" anchorCtr="0">
            <a:noAutofit/>
          </a:bodyPr>
          <a:lstStyle/>
          <a:p>
            <a:pPr algn="r">
              <a:spcBef>
                <a:spcPts val="0"/>
              </a:spcBef>
              <a:spcAft>
                <a:spcPts val="0"/>
              </a:spcAft>
              <a:buClr>
                <a:schemeClr val="lt1"/>
              </a:buClr>
              <a:buSzPts val="1050"/>
            </a:pPr>
            <a:fld id="{00000000-1234-1234-1234-123412341234}" type="slidenum">
              <a:rPr lang="en-US" sz="1050">
                <a:solidFill>
                  <a:schemeClr val="lt1"/>
                </a:solidFill>
                <a:latin typeface="Calibri"/>
                <a:ea typeface="Calibri"/>
                <a:cs typeface="Calibri"/>
                <a:sym typeface="Calibri"/>
              </a:rPr>
              <a:pPr algn="r">
                <a:spcBef>
                  <a:spcPts val="0"/>
                </a:spcBef>
                <a:spcAft>
                  <a:spcPts val="0"/>
                </a:spcAft>
                <a:buClr>
                  <a:schemeClr val="lt1"/>
                </a:buClr>
                <a:buSzPts val="1050"/>
              </a:pPr>
              <a:t>19</a:t>
            </a:fld>
            <a:endParaRPr sz="1050" dirty="0">
              <a:solidFill>
                <a:schemeClr val="lt1"/>
              </a:solidFill>
              <a:latin typeface="Calibri"/>
              <a:ea typeface="Calibri"/>
              <a:cs typeface="Calibri"/>
              <a:sym typeface="Calibri"/>
            </a:endParaRPr>
          </a:p>
        </p:txBody>
      </p:sp>
      <p:sp>
        <p:nvSpPr>
          <p:cNvPr id="2" name="TextBox 1"/>
          <p:cNvSpPr txBox="1"/>
          <p:nvPr/>
        </p:nvSpPr>
        <p:spPr>
          <a:xfrm>
            <a:off x="2025445" y="363794"/>
            <a:ext cx="9478297"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ea typeface="Calibri"/>
                <a:cs typeface="Calibri"/>
                <a:sym typeface="Calibri"/>
              </a:rPr>
              <a:t>AB </a:t>
            </a:r>
            <a:r>
              <a:rPr lang="en-US" sz="4000" b="1" dirty="0" smtClean="0">
                <a:effectLst>
                  <a:outerShdw blurRad="38100" dist="38100" dir="2700000" algn="tl">
                    <a:srgbClr val="000000">
                      <a:alpha val="43137"/>
                    </a:srgbClr>
                  </a:outerShdw>
                </a:effectLst>
                <a:ea typeface="Calibri"/>
                <a:cs typeface="Calibri"/>
                <a:sym typeface="Calibri"/>
              </a:rPr>
              <a:t>1806</a:t>
            </a:r>
            <a:r>
              <a:rPr lang="en-US" sz="4000" dirty="0" smtClean="0"/>
              <a:t> </a:t>
            </a:r>
            <a:r>
              <a:rPr lang="en-US" dirty="0" smtClean="0"/>
              <a:t>(State </a:t>
            </a:r>
            <a:r>
              <a:rPr lang="en-US" dirty="0"/>
              <a:t>Minimum Course </a:t>
            </a:r>
            <a:r>
              <a:rPr lang="en-US" dirty="0" smtClean="0"/>
              <a:t>Requirements)</a:t>
            </a:r>
            <a:endParaRPr lang="en-US" dirty="0"/>
          </a:p>
        </p:txBody>
      </p:sp>
      <p:sp>
        <p:nvSpPr>
          <p:cNvPr id="7" name="Footer Placeholder 5"/>
          <p:cNvSpPr>
            <a:spLocks noGrp="1"/>
          </p:cNvSpPr>
          <p:nvPr>
            <p:ph type="ftr" sz="quarter" idx="11"/>
          </p:nvPr>
        </p:nvSpPr>
        <p:spPr>
          <a:xfrm>
            <a:off x="1541463" y="6356350"/>
            <a:ext cx="9131300" cy="365125"/>
          </a:xfrm>
        </p:spPr>
        <p:txBody>
          <a:bodyPr/>
          <a:lstStyle/>
          <a:p>
            <a:pPr>
              <a:defRPr/>
            </a:pPr>
            <a:r>
              <a:rPr lang="en-US" sz="1100" dirty="0"/>
              <a:t>LA County Office of Education</a:t>
            </a:r>
          </a:p>
        </p:txBody>
      </p:sp>
    </p:spTree>
    <p:extLst>
      <p:ext uri="{BB962C8B-B14F-4D97-AF65-F5344CB8AC3E}">
        <p14:creationId xmlns:p14="http://schemas.microsoft.com/office/powerpoint/2010/main" val="208687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pic>
        <p:nvPicPr>
          <p:cNvPr id="1345" name="Google Shape;1345;p186"/>
          <p:cNvPicPr preferRelativeResize="0"/>
          <p:nvPr/>
        </p:nvPicPr>
        <p:blipFill>
          <a:blip r:embed="rId3">
            <a:alphaModFix/>
          </a:blip>
          <a:stretch>
            <a:fillRect/>
          </a:stretch>
        </p:blipFill>
        <p:spPr>
          <a:xfrm>
            <a:off x="464727" y="1139566"/>
            <a:ext cx="3180500" cy="2231100"/>
          </a:xfrm>
          <a:prstGeom prst="rect">
            <a:avLst/>
          </a:prstGeom>
          <a:noFill/>
          <a:ln>
            <a:noFill/>
          </a:ln>
        </p:spPr>
      </p:pic>
      <p:sp>
        <p:nvSpPr>
          <p:cNvPr id="1346" name="Google Shape;1346;p186"/>
          <p:cNvSpPr txBox="1">
            <a:spLocks noGrp="1"/>
          </p:cNvSpPr>
          <p:nvPr>
            <p:ph type="title"/>
          </p:nvPr>
        </p:nvSpPr>
        <p:spPr>
          <a:xfrm>
            <a:off x="3086759" y="513797"/>
            <a:ext cx="7034000" cy="854800"/>
          </a:xfrm>
          <a:prstGeom prst="rect">
            <a:avLst/>
          </a:prstGeom>
          <a:noFill/>
          <a:ln>
            <a:noFill/>
          </a:ln>
        </p:spPr>
        <p:txBody>
          <a:bodyPr spcFirstLastPara="1" vert="horz" wrap="square" lIns="121900" tIns="121900" rIns="121900" bIns="121900" numCol="1" anchor="ctr" anchorCtr="0" compatLnSpc="1">
            <a:prstTxWarp prst="textNoShape">
              <a:avLst/>
            </a:prstTxWarp>
            <a:noAutofit/>
          </a:bodyPr>
          <a:lstStyle/>
          <a:p>
            <a:pPr algn="ctr">
              <a:lnSpc>
                <a:spcPct val="100000"/>
              </a:lnSpc>
              <a:spcBef>
                <a:spcPts val="0"/>
              </a:spcBef>
              <a:spcAft>
                <a:spcPts val="0"/>
              </a:spcAft>
              <a:buSzPts val="2400"/>
            </a:pPr>
            <a:r>
              <a:rPr lang="en" sz="3733" dirty="0">
                <a:latin typeface="Nixie One" panose="020B0604020202020204" charset="0"/>
                <a:ea typeface="Arial"/>
                <a:cs typeface="Arial"/>
                <a:sym typeface="Arial"/>
              </a:rPr>
              <a:t>Homelessness in California Has Many Faces</a:t>
            </a:r>
            <a:endParaRPr sz="3733" dirty="0">
              <a:latin typeface="Nixie One" panose="020B0604020202020204" charset="0"/>
              <a:ea typeface="Arial"/>
              <a:cs typeface="Arial"/>
              <a:sym typeface="Arial"/>
            </a:endParaRPr>
          </a:p>
        </p:txBody>
      </p:sp>
      <p:pic>
        <p:nvPicPr>
          <p:cNvPr id="1348" name="Google Shape;1348;p186"/>
          <p:cNvPicPr preferRelativeResize="0"/>
          <p:nvPr/>
        </p:nvPicPr>
        <p:blipFill rotWithShape="1">
          <a:blip r:embed="rId4">
            <a:alphaModFix/>
          </a:blip>
          <a:srcRect l="9569" t="11944" r="10749" b="12697"/>
          <a:stretch/>
        </p:blipFill>
        <p:spPr>
          <a:xfrm>
            <a:off x="5283750" y="1704727"/>
            <a:ext cx="2999284" cy="2005220"/>
          </a:xfrm>
          <a:prstGeom prst="rect">
            <a:avLst/>
          </a:prstGeom>
          <a:noFill/>
          <a:ln>
            <a:noFill/>
          </a:ln>
        </p:spPr>
      </p:pic>
      <p:pic>
        <p:nvPicPr>
          <p:cNvPr id="1349" name="Google Shape;1349;p186"/>
          <p:cNvPicPr preferRelativeResize="0"/>
          <p:nvPr/>
        </p:nvPicPr>
        <p:blipFill>
          <a:blip r:embed="rId5">
            <a:alphaModFix/>
          </a:blip>
          <a:stretch>
            <a:fillRect/>
          </a:stretch>
        </p:blipFill>
        <p:spPr>
          <a:xfrm>
            <a:off x="1073596" y="3535235"/>
            <a:ext cx="3659667" cy="2828197"/>
          </a:xfrm>
          <a:prstGeom prst="rect">
            <a:avLst/>
          </a:prstGeom>
          <a:noFill/>
          <a:ln>
            <a:noFill/>
          </a:ln>
        </p:spPr>
      </p:pic>
      <p:pic>
        <p:nvPicPr>
          <p:cNvPr id="1350" name="Google Shape;1350;p186"/>
          <p:cNvPicPr preferRelativeResize="0"/>
          <p:nvPr/>
        </p:nvPicPr>
        <p:blipFill rotWithShape="1">
          <a:blip r:embed="rId6">
            <a:alphaModFix/>
          </a:blip>
          <a:srcRect l="21295" t="7808" r="17825" b="23273"/>
          <a:stretch/>
        </p:blipFill>
        <p:spPr>
          <a:xfrm>
            <a:off x="8283033" y="1476918"/>
            <a:ext cx="3373708" cy="2388839"/>
          </a:xfrm>
          <a:prstGeom prst="rect">
            <a:avLst/>
          </a:prstGeom>
          <a:noFill/>
          <a:ln>
            <a:noFill/>
          </a:ln>
        </p:spPr>
      </p:pic>
      <p:pic>
        <p:nvPicPr>
          <p:cNvPr id="1351" name="Google Shape;1351;p186"/>
          <p:cNvPicPr preferRelativeResize="0"/>
          <p:nvPr/>
        </p:nvPicPr>
        <p:blipFill rotWithShape="1">
          <a:blip r:embed="rId7">
            <a:alphaModFix/>
          </a:blip>
          <a:srcRect l="5641" t="20166" r="13655"/>
          <a:stretch/>
        </p:blipFill>
        <p:spPr>
          <a:xfrm>
            <a:off x="8092393" y="4077432"/>
            <a:ext cx="3272008" cy="2286000"/>
          </a:xfrm>
          <a:prstGeom prst="rect">
            <a:avLst/>
          </a:prstGeom>
          <a:noFill/>
          <a:ln>
            <a:noFill/>
          </a:ln>
        </p:spPr>
      </p:pic>
      <p:pic>
        <p:nvPicPr>
          <p:cNvPr id="1352" name="Google Shape;1352;p186"/>
          <p:cNvPicPr preferRelativeResize="0"/>
          <p:nvPr/>
        </p:nvPicPr>
        <p:blipFill rotWithShape="1">
          <a:blip r:embed="rId8">
            <a:alphaModFix/>
          </a:blip>
          <a:srcRect l="11538" r="17934"/>
          <a:stretch/>
        </p:blipFill>
        <p:spPr>
          <a:xfrm>
            <a:off x="5147389" y="3741303"/>
            <a:ext cx="3081367" cy="2457367"/>
          </a:xfrm>
          <a:prstGeom prst="rect">
            <a:avLst/>
          </a:prstGeom>
          <a:noFill/>
          <a:ln>
            <a:noFill/>
          </a:ln>
        </p:spPr>
      </p:pic>
      <p:pic>
        <p:nvPicPr>
          <p:cNvPr id="1026" name="Picture 2" descr="What Grandparents Are Called in Different Languages | Reader&amp;#39;s Digest"/>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16175"/>
          <a:stretch/>
        </p:blipFill>
        <p:spPr bwMode="auto">
          <a:xfrm>
            <a:off x="3089512" y="2255115"/>
            <a:ext cx="2472177" cy="196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977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17725" y="494685"/>
            <a:ext cx="10074275" cy="566738"/>
          </a:xfrm>
        </p:spPr>
        <p:txBody>
          <a:bodyPr wrap="square" anchor="ctr">
            <a:noAutofit/>
          </a:bodyPr>
          <a:lstStyle/>
          <a:p>
            <a:r>
              <a:rPr lang="en-US" sz="4000" dirty="0"/>
              <a:t>State Minimum Course Requir</a:t>
            </a:r>
            <a:r>
              <a:rPr lang="en-US" sz="4267" dirty="0"/>
              <a:t>ements		</a:t>
            </a:r>
          </a:p>
        </p:txBody>
      </p:sp>
      <p:graphicFrame>
        <p:nvGraphicFramePr>
          <p:cNvPr id="3" name="Diagram 3">
            <a:extLst>
              <a:ext uri="{FF2B5EF4-FFF2-40B4-BE49-F238E27FC236}">
                <a16:creationId xmlns:a16="http://schemas.microsoft.com/office/drawing/2014/main" id="{6244EB90-71C2-4CD2-8A08-86375998BEE6}"/>
              </a:ext>
            </a:extLst>
          </p:cNvPr>
          <p:cNvGraphicFramePr/>
          <p:nvPr>
            <p:extLst/>
          </p:nvPr>
        </p:nvGraphicFramePr>
        <p:xfrm>
          <a:off x="1296500" y="1454302"/>
          <a:ext cx="10128552" cy="5248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0788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5" name="Google Shape;1305;p102"/>
          <p:cNvSpPr txBox="1">
            <a:spLocks noGrp="1"/>
          </p:cNvSpPr>
          <p:nvPr>
            <p:ph type="ftr" sz="quarter" idx="11"/>
          </p:nvPr>
        </p:nvSpPr>
        <p:spPr>
          <a:prstGeom prst="rect">
            <a:avLst/>
          </a:prstGeom>
          <a:noFill/>
          <a:ln>
            <a:noFill/>
          </a:ln>
        </p:spPr>
        <p:txBody>
          <a:bodyPr spcFirstLastPara="1" vert="horz" wrap="square" lIns="91425" tIns="45700" rIns="91425" bIns="45700" rtlCol="0" anchor="ctr" anchorCtr="0">
            <a:noAutofit/>
          </a:bodyPr>
          <a:lstStyle/>
          <a:p>
            <a:r>
              <a:rPr lang="en-US" cap="none" dirty="0">
                <a:solidFill>
                  <a:schemeClr val="lt1"/>
                </a:solidFill>
                <a:latin typeface="Calibri"/>
                <a:ea typeface="Calibri"/>
                <a:cs typeface="Calibri"/>
                <a:sym typeface="Calibri"/>
              </a:rPr>
              <a:t>LOS ANGELES COUNTY OFFICE OF EDUCATION, 2019</a:t>
            </a:r>
            <a:endParaRPr sz="500" dirty="0"/>
          </a:p>
        </p:txBody>
      </p:sp>
      <p:sp>
        <p:nvSpPr>
          <p:cNvPr id="1306" name="Google Shape;1306;p102"/>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sz="1050">
                <a:solidFill>
                  <a:srgbClr val="FFFFFF"/>
                </a:solidFill>
                <a:latin typeface="Calibri"/>
                <a:ea typeface="Calibri"/>
                <a:cs typeface="Calibri"/>
                <a:sym typeface="Calibri"/>
              </a:rPr>
              <a:pPr/>
              <a:t>21</a:t>
            </a:fld>
            <a:endParaRPr sz="1050" dirty="0">
              <a:solidFill>
                <a:srgbClr val="FFFFFF"/>
              </a:solidFill>
              <a:latin typeface="Calibri"/>
              <a:ea typeface="Calibri"/>
              <a:cs typeface="Calibri"/>
              <a:sym typeface="Calibri"/>
            </a:endParaRPr>
          </a:p>
        </p:txBody>
      </p:sp>
      <p:sp>
        <p:nvSpPr>
          <p:cNvPr id="1307" name="Google Shape;1307;p102"/>
          <p:cNvSpPr txBox="1">
            <a:spLocks noGrp="1"/>
          </p:cNvSpPr>
          <p:nvPr>
            <p:ph type="sldNum" idx="4294967295"/>
          </p:nvPr>
        </p:nvSpPr>
        <p:spPr>
          <a:xfrm>
            <a:off x="11807825" y="3321050"/>
            <a:ext cx="384175" cy="273050"/>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sz="1050">
                <a:solidFill>
                  <a:schemeClr val="lt1"/>
                </a:solidFill>
                <a:latin typeface="Calibri"/>
                <a:ea typeface="Calibri"/>
                <a:cs typeface="Calibri"/>
                <a:sym typeface="Calibri"/>
              </a:rPr>
              <a:pPr/>
              <a:t>21</a:t>
            </a:fld>
            <a:endParaRPr sz="1050" dirty="0">
              <a:solidFill>
                <a:schemeClr val="lt1"/>
              </a:solidFill>
              <a:latin typeface="Calibri"/>
              <a:ea typeface="Calibri"/>
              <a:cs typeface="Calibri"/>
              <a:sym typeface="Calibri"/>
            </a:endParaRPr>
          </a:p>
        </p:txBody>
      </p:sp>
      <p:sp>
        <p:nvSpPr>
          <p:cNvPr id="1303" name="Google Shape;1303;p102"/>
          <p:cNvSpPr txBox="1">
            <a:spLocks noGrp="1"/>
          </p:cNvSpPr>
          <p:nvPr>
            <p:ph type="title" idx="4294967295"/>
          </p:nvPr>
        </p:nvSpPr>
        <p:spPr>
          <a:xfrm>
            <a:off x="999776" y="374179"/>
            <a:ext cx="8291513" cy="1085850"/>
          </a:xfrm>
          <a:prstGeom prst="rect">
            <a:avLst/>
          </a:prstGeom>
          <a:noFill/>
          <a:ln>
            <a:noFill/>
          </a:ln>
        </p:spPr>
        <p:txBody>
          <a:bodyPr spcFirstLastPara="1" vert="horz" wrap="square" lIns="91425" tIns="45700" rIns="91425" bIns="45700" rtlCol="0" anchor="ctr" anchorCtr="0">
            <a:noAutofit/>
          </a:bodyPr>
          <a:lstStyle/>
          <a:p>
            <a:pPr>
              <a:lnSpc>
                <a:spcPct val="85000"/>
              </a:lnSpc>
              <a:spcBef>
                <a:spcPts val="0"/>
              </a:spcBef>
              <a:buClr>
                <a:srgbClr val="AB620D"/>
              </a:buClr>
              <a:buSzPts val="4800"/>
            </a:pPr>
            <a:r>
              <a:rPr lang="en-US" sz="4000" b="1" cap="all" dirty="0">
                <a:effectLst>
                  <a:outerShdw blurRad="38100" dist="38100" dir="2700000" algn="tl">
                    <a:srgbClr val="000000">
                      <a:alpha val="43137"/>
                    </a:srgbClr>
                  </a:outerShdw>
                </a:effectLst>
                <a:ea typeface="Calibri"/>
                <a:cs typeface="Calibri"/>
                <a:sym typeface="Calibri"/>
              </a:rPr>
              <a:t>Dispute Resolution</a:t>
            </a:r>
            <a:endParaRPr sz="4000" cap="all" dirty="0">
              <a:effectLst>
                <a:outerShdw blurRad="38100" dist="38100" dir="2700000" algn="tl">
                  <a:srgbClr val="000000">
                    <a:alpha val="43137"/>
                  </a:srgbClr>
                </a:outerShdw>
              </a:effectLst>
            </a:endParaRPr>
          </a:p>
        </p:txBody>
      </p:sp>
      <p:sp>
        <p:nvSpPr>
          <p:cNvPr id="1304" name="Google Shape;1304;p102"/>
          <p:cNvSpPr txBox="1">
            <a:spLocks noGrp="1"/>
          </p:cNvSpPr>
          <p:nvPr>
            <p:ph idx="4294967295"/>
          </p:nvPr>
        </p:nvSpPr>
        <p:spPr>
          <a:xfrm>
            <a:off x="590627" y="1537937"/>
            <a:ext cx="7426325" cy="4765675"/>
          </a:xfrm>
          <a:prstGeom prst="rect">
            <a:avLst/>
          </a:prstGeom>
          <a:noFill/>
          <a:ln>
            <a:noFill/>
          </a:ln>
        </p:spPr>
        <p:txBody>
          <a:bodyPr spcFirstLastPara="1" vert="horz" wrap="square" lIns="0" tIns="45700" rIns="0" bIns="45700" rtlCol="0" anchor="t" anchorCtr="0">
            <a:noAutofit/>
          </a:bodyPr>
          <a:lstStyle/>
          <a:p>
            <a:pPr marL="342900" indent="-342900">
              <a:spcBef>
                <a:spcPts val="0"/>
              </a:spcBef>
              <a:buClr>
                <a:schemeClr val="accent1"/>
              </a:buClr>
              <a:buSzPts val="2100"/>
              <a:buFont typeface="Courier New"/>
              <a:buChar char="o"/>
            </a:pPr>
            <a:r>
              <a:rPr lang="en-US" sz="2400" dirty="0">
                <a:ea typeface="Calibri"/>
                <a:cs typeface="Calibri"/>
                <a:sym typeface="Calibri"/>
              </a:rPr>
              <a:t>Addresses issues with </a:t>
            </a:r>
            <a:r>
              <a:rPr lang="en-US" sz="2400" b="1" u="sng" dirty="0">
                <a:ea typeface="Calibri"/>
                <a:cs typeface="Calibri"/>
                <a:sym typeface="Calibri"/>
              </a:rPr>
              <a:t>eligibility</a:t>
            </a:r>
            <a:r>
              <a:rPr lang="en-US" sz="2400" b="1" dirty="0">
                <a:ea typeface="Calibri"/>
                <a:cs typeface="Calibri"/>
                <a:sym typeface="Calibri"/>
              </a:rPr>
              <a:t>, </a:t>
            </a:r>
            <a:r>
              <a:rPr lang="en-US" sz="2400" b="1" u="sng" dirty="0">
                <a:ea typeface="Calibri"/>
                <a:cs typeface="Calibri"/>
                <a:sym typeface="Calibri"/>
              </a:rPr>
              <a:t>school selection </a:t>
            </a:r>
            <a:r>
              <a:rPr lang="en-US" sz="2400" b="1" dirty="0">
                <a:ea typeface="Calibri"/>
                <a:cs typeface="Calibri"/>
                <a:sym typeface="Calibri"/>
              </a:rPr>
              <a:t>or </a:t>
            </a:r>
            <a:r>
              <a:rPr lang="en-US" sz="2400" b="1" u="sng" dirty="0">
                <a:ea typeface="Calibri"/>
                <a:cs typeface="Calibri"/>
                <a:sym typeface="Calibri"/>
              </a:rPr>
              <a:t>enrollment</a:t>
            </a:r>
            <a:r>
              <a:rPr lang="en-US" sz="2400" b="1" dirty="0">
                <a:ea typeface="Calibri"/>
                <a:cs typeface="Calibri"/>
                <a:sym typeface="Calibri"/>
              </a:rPr>
              <a:t> </a:t>
            </a:r>
            <a:r>
              <a:rPr lang="en-US" sz="2400" i="1" dirty="0">
                <a:ea typeface="Calibri"/>
                <a:cs typeface="Calibri"/>
                <a:sym typeface="Calibri"/>
              </a:rPr>
              <a:t>to the school of origin or the school of residence.</a:t>
            </a:r>
            <a:endParaRPr sz="2400" dirty="0"/>
          </a:p>
          <a:p>
            <a:pPr marL="342900" indent="-342900">
              <a:spcBef>
                <a:spcPts val="200"/>
              </a:spcBef>
              <a:buClr>
                <a:schemeClr val="accent1"/>
              </a:buClr>
              <a:buSzPts val="2100"/>
              <a:buFont typeface="Courier New"/>
              <a:buChar char="o"/>
            </a:pPr>
            <a:r>
              <a:rPr lang="en-US" sz="2400" dirty="0">
                <a:ea typeface="Calibri"/>
                <a:cs typeface="Calibri"/>
                <a:sym typeface="Calibri"/>
              </a:rPr>
              <a:t>LEA </a:t>
            </a:r>
            <a:r>
              <a:rPr lang="en-US" sz="2400" b="1" u="sng" dirty="0">
                <a:ea typeface="Calibri"/>
                <a:cs typeface="Calibri"/>
                <a:sym typeface="Calibri"/>
              </a:rPr>
              <a:t>must</a:t>
            </a:r>
            <a:r>
              <a:rPr lang="en-US" sz="2400" b="1" dirty="0">
                <a:ea typeface="Calibri"/>
                <a:cs typeface="Calibri"/>
                <a:sym typeface="Calibri"/>
              </a:rPr>
              <a:t> </a:t>
            </a:r>
            <a:r>
              <a:rPr lang="en-US" sz="2400" dirty="0">
                <a:ea typeface="Calibri"/>
                <a:cs typeface="Calibri"/>
                <a:sym typeface="Calibri"/>
              </a:rPr>
              <a:t>immediately enroll the student pending the resolution of the dispute. </a:t>
            </a:r>
            <a:endParaRPr sz="2400" dirty="0"/>
          </a:p>
          <a:p>
            <a:pPr marL="342900" indent="-342900">
              <a:spcBef>
                <a:spcPts val="200"/>
              </a:spcBef>
              <a:buClr>
                <a:schemeClr val="accent1"/>
              </a:buClr>
              <a:buSzPts val="2100"/>
              <a:buFont typeface="Courier New"/>
              <a:buChar char="o"/>
            </a:pPr>
            <a:r>
              <a:rPr lang="en-US" sz="2400" dirty="0">
                <a:ea typeface="Calibri"/>
                <a:cs typeface="Calibri"/>
                <a:sym typeface="Calibri"/>
              </a:rPr>
              <a:t>The LEA </a:t>
            </a:r>
            <a:r>
              <a:rPr lang="en-US" sz="2400" b="1" u="sng" dirty="0">
                <a:ea typeface="Calibri"/>
                <a:cs typeface="Calibri"/>
                <a:sym typeface="Calibri"/>
              </a:rPr>
              <a:t>must</a:t>
            </a:r>
            <a:r>
              <a:rPr lang="en-US" sz="2400" dirty="0">
                <a:ea typeface="Calibri"/>
                <a:cs typeface="Calibri"/>
                <a:sym typeface="Calibri"/>
              </a:rPr>
              <a:t> provide the parent/guardian with a written explanation of the enrollment decision as well as information regarding the LEA’s appeal process per policy.</a:t>
            </a:r>
            <a:endParaRPr sz="2400" dirty="0"/>
          </a:p>
          <a:p>
            <a:pPr marL="342900" indent="-342900">
              <a:spcBef>
                <a:spcPts val="200"/>
              </a:spcBef>
              <a:buClr>
                <a:schemeClr val="accent1"/>
              </a:buClr>
              <a:buSzPts val="2100"/>
              <a:buFont typeface="Courier New"/>
              <a:buChar char="o"/>
            </a:pPr>
            <a:r>
              <a:rPr lang="en-US" sz="2400" dirty="0">
                <a:ea typeface="Calibri"/>
                <a:cs typeface="Calibri"/>
                <a:sym typeface="Calibri"/>
              </a:rPr>
              <a:t>The policy </a:t>
            </a:r>
            <a:r>
              <a:rPr lang="en-US" sz="2400" b="1" u="sng" dirty="0">
                <a:ea typeface="Calibri"/>
                <a:cs typeface="Calibri"/>
                <a:sym typeface="Calibri"/>
              </a:rPr>
              <a:t>must</a:t>
            </a:r>
            <a:r>
              <a:rPr lang="en-US" sz="2400" dirty="0">
                <a:ea typeface="Calibri"/>
                <a:cs typeface="Calibri"/>
                <a:sym typeface="Calibri"/>
              </a:rPr>
              <a:t> include information to appeal to the county and to the state.</a:t>
            </a:r>
            <a:endParaRPr sz="2400" dirty="0"/>
          </a:p>
          <a:p>
            <a:pPr marL="342900" indent="-342900">
              <a:spcBef>
                <a:spcPts val="200"/>
              </a:spcBef>
              <a:buClr>
                <a:schemeClr val="accent1"/>
              </a:buClr>
              <a:buSzPts val="2100"/>
              <a:buFont typeface="Courier New"/>
              <a:buChar char="o"/>
            </a:pPr>
            <a:r>
              <a:rPr lang="en-US" sz="2400" i="1" dirty="0">
                <a:ea typeface="Calibri"/>
                <a:cs typeface="Calibri"/>
                <a:sym typeface="Calibri"/>
              </a:rPr>
              <a:t>Any other issue for homeless youth enrollment may go through the LEAs Uniform Complaint Procedure</a:t>
            </a:r>
            <a:r>
              <a:rPr lang="en-US" sz="2400" i="1" dirty="0">
                <a:solidFill>
                  <a:srgbClr val="3F3F3F"/>
                </a:solidFill>
                <a:ea typeface="Calibri"/>
                <a:cs typeface="Calibri"/>
                <a:sym typeface="Calibri"/>
              </a:rPr>
              <a:t>.</a:t>
            </a:r>
            <a:endParaRPr sz="2400" i="1" dirty="0">
              <a:solidFill>
                <a:srgbClr val="3F3F3F"/>
              </a:solidFill>
              <a:ea typeface="Calibri"/>
              <a:cs typeface="Calibri"/>
              <a:sym typeface="Calibri"/>
            </a:endParaRPr>
          </a:p>
        </p:txBody>
      </p:sp>
      <p:sp>
        <p:nvSpPr>
          <p:cNvPr id="1308" name="Google Shape;1308;p102"/>
          <p:cNvSpPr txBox="1"/>
          <p:nvPr/>
        </p:nvSpPr>
        <p:spPr>
          <a:xfrm>
            <a:off x="5978129" y="2696767"/>
            <a:ext cx="305990" cy="291703"/>
          </a:xfrm>
          <a:prstGeom prst="rect">
            <a:avLst/>
          </a:prstGeom>
          <a:noFill/>
          <a:ln>
            <a:noFill/>
          </a:ln>
        </p:spPr>
        <p:txBody>
          <a:bodyPr spcFirstLastPara="1" wrap="square" lIns="91425" tIns="45700" rIns="91425" bIns="45700" anchor="t" anchorCtr="0">
            <a:noAutofit/>
          </a:bodyPr>
          <a:lstStyle/>
          <a:p>
            <a:endParaRPr sz="1350" dirty="0">
              <a:solidFill>
                <a:schemeClr val="dk1"/>
              </a:solidFill>
              <a:latin typeface="Garamond"/>
              <a:ea typeface="Garamond"/>
              <a:cs typeface="Garamond"/>
              <a:sym typeface="Garamond"/>
            </a:endParaRPr>
          </a:p>
        </p:txBody>
      </p:sp>
      <p:grpSp>
        <p:nvGrpSpPr>
          <p:cNvPr id="1309" name="Google Shape;1309;p102"/>
          <p:cNvGrpSpPr/>
          <p:nvPr/>
        </p:nvGrpSpPr>
        <p:grpSpPr>
          <a:xfrm>
            <a:off x="7976360" y="1349409"/>
            <a:ext cx="3734377" cy="4216331"/>
            <a:chOff x="802677" y="338768"/>
            <a:chExt cx="3734377" cy="4216331"/>
          </a:xfrm>
          <a:effectLst>
            <a:outerShdw blurRad="50800" dist="38100" dir="16200000" rotWithShape="0">
              <a:prstClr val="black">
                <a:alpha val="40000"/>
              </a:prstClr>
            </a:outerShdw>
          </a:effectLst>
        </p:grpSpPr>
        <p:sp>
          <p:nvSpPr>
            <p:cNvPr id="1310" name="Google Shape;1310;p102"/>
            <p:cNvSpPr/>
            <p:nvPr/>
          </p:nvSpPr>
          <p:spPr>
            <a:xfrm>
              <a:off x="941596" y="487296"/>
              <a:ext cx="3440962" cy="1195000"/>
            </a:xfrm>
            <a:prstGeom prst="ellipse">
              <a:avLst/>
            </a:prstGeom>
            <a:solidFill>
              <a:srgbClr val="F2CDBA">
                <a:alpha val="40000"/>
              </a:srgbClr>
            </a:solidFill>
            <a:ln w="12700" cap="flat" cmpd="sng">
              <a:solidFill>
                <a:srgbClr val="BB582B"/>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311" name="Google Shape;1311;p102"/>
            <p:cNvSpPr/>
            <p:nvPr/>
          </p:nvSpPr>
          <p:spPr>
            <a:xfrm>
              <a:off x="2333985" y="3413447"/>
              <a:ext cx="666853" cy="426786"/>
            </a:xfrm>
            <a:prstGeom prst="downArrow">
              <a:avLst>
                <a:gd name="adj1" fmla="val 50000"/>
                <a:gd name="adj2" fmla="val 50000"/>
              </a:avLst>
            </a:prstGeom>
            <a:solidFill>
              <a:srgbClr val="E7D0CB"/>
            </a:solidFill>
            <a:ln>
              <a:noFill/>
            </a:ln>
          </p:spPr>
          <p:txBody>
            <a:bodyPr spcFirstLastPara="1" wrap="square" lIns="91425" tIns="91425" rIns="91425" bIns="91425" anchor="ctr" anchorCtr="0">
              <a:noAutofit/>
            </a:bodyPr>
            <a:lstStyle/>
            <a:p>
              <a:endParaRPr dirty="0"/>
            </a:p>
          </p:txBody>
        </p:sp>
        <p:sp>
          <p:nvSpPr>
            <p:cNvPr id="1312" name="Google Shape;1312;p102"/>
            <p:cNvSpPr/>
            <p:nvPr/>
          </p:nvSpPr>
          <p:spPr>
            <a:xfrm>
              <a:off x="1066965" y="3754876"/>
              <a:ext cx="3200895" cy="800223"/>
            </a:xfrm>
            <a:prstGeom prst="rect">
              <a:avLst/>
            </a:prstGeom>
            <a:noFill/>
            <a:ln w="12700" cap="flat" cmpd="sng">
              <a:solidFill>
                <a:schemeClr val="dk1">
                  <a:alpha val="0"/>
                </a:schemeClr>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313" name="Google Shape;1313;p102"/>
            <p:cNvSpPr txBox="1"/>
            <p:nvPr/>
          </p:nvSpPr>
          <p:spPr>
            <a:xfrm>
              <a:off x="1066965" y="3754876"/>
              <a:ext cx="3200895" cy="800223"/>
            </a:xfrm>
            <a:prstGeom prst="rect">
              <a:avLst/>
            </a:prstGeom>
            <a:noFill/>
            <a:ln>
              <a:noFill/>
            </a:ln>
          </p:spPr>
          <p:txBody>
            <a:bodyPr spcFirstLastPara="1" wrap="square" lIns="199125" tIns="199125" rIns="199125" bIns="199125" anchor="ctr" anchorCtr="0">
              <a:noAutofit/>
            </a:bodyPr>
            <a:lstStyle/>
            <a:p>
              <a:pPr algn="ctr">
                <a:lnSpc>
                  <a:spcPct val="90000"/>
                </a:lnSpc>
              </a:pPr>
              <a:r>
                <a:rPr lang="en-US" sz="2800" b="1" dirty="0">
                  <a:solidFill>
                    <a:schemeClr val="accent2">
                      <a:lumMod val="75000"/>
                    </a:schemeClr>
                  </a:solidFill>
                  <a:effectLst>
                    <a:outerShdw blurRad="38100" dist="38100" dir="2700000" algn="tl">
                      <a:srgbClr val="000000">
                        <a:alpha val="43137"/>
                      </a:srgbClr>
                    </a:outerShdw>
                  </a:effectLst>
                  <a:latin typeface="Calibri"/>
                  <a:ea typeface="Calibri"/>
                  <a:cs typeface="Calibri"/>
                  <a:sym typeface="Calibri"/>
                </a:rPr>
                <a:t>Dispute Process</a:t>
              </a:r>
              <a:endParaRPr sz="2800" b="1" dirty="0">
                <a:solidFill>
                  <a:schemeClr val="accent2">
                    <a:lumMod val="75000"/>
                  </a:schemeClr>
                </a:solidFill>
                <a:effectLst>
                  <a:outerShdw blurRad="38100" dist="38100" dir="2700000" algn="tl">
                    <a:srgbClr val="000000">
                      <a:alpha val="43137"/>
                    </a:srgbClr>
                  </a:outerShdw>
                </a:effectLst>
                <a:latin typeface="Calibri"/>
                <a:ea typeface="Calibri"/>
                <a:cs typeface="Calibri"/>
                <a:sym typeface="Calibri"/>
              </a:endParaRPr>
            </a:p>
          </p:txBody>
        </p:sp>
        <p:sp>
          <p:nvSpPr>
            <p:cNvPr id="1314" name="Google Shape;1314;p102"/>
            <p:cNvSpPr/>
            <p:nvPr/>
          </p:nvSpPr>
          <p:spPr>
            <a:xfrm>
              <a:off x="1908944" y="1665819"/>
              <a:ext cx="1424834" cy="1244315"/>
            </a:xfrm>
            <a:prstGeom prst="ellipse">
              <a:avLst/>
            </a:prstGeom>
            <a:solidFill>
              <a:srgbClr val="BB582B"/>
            </a:solidFill>
            <a:ln>
              <a:noFill/>
            </a:ln>
            <a:effectLst>
              <a:outerShdw blurRad="38100" dist="25400" dir="2700000" algn="br" rotWithShape="0">
                <a:srgbClr val="000000">
                  <a:alpha val="60000"/>
                </a:srgbClr>
              </a:outerShdw>
            </a:effectLst>
            <a:scene3d>
              <a:camera prst="orthographicFront"/>
              <a:lightRig rig="threePt" dir="t"/>
            </a:scene3d>
            <a:sp3d>
              <a:bevelT w="165100" prst="coolSlant"/>
            </a:sp3d>
          </p:spPr>
          <p:txBody>
            <a:bodyPr spcFirstLastPara="1" wrap="square" lIns="91425" tIns="91425" rIns="91425" bIns="91425" anchor="ctr" anchorCtr="0">
              <a:noAutofit/>
            </a:bodyPr>
            <a:lstStyle/>
            <a:p>
              <a:endParaRPr dirty="0"/>
            </a:p>
          </p:txBody>
        </p:sp>
        <p:sp>
          <p:nvSpPr>
            <p:cNvPr id="1315" name="Google Shape;1315;p102"/>
            <p:cNvSpPr txBox="1"/>
            <p:nvPr/>
          </p:nvSpPr>
          <p:spPr>
            <a:xfrm>
              <a:off x="2117606" y="1810588"/>
              <a:ext cx="1007510" cy="879863"/>
            </a:xfrm>
            <a:prstGeom prst="rect">
              <a:avLst/>
            </a:prstGeom>
            <a:noFill/>
            <a:ln>
              <a:noFill/>
            </a:ln>
          </p:spPr>
          <p:txBody>
            <a:bodyPr spcFirstLastPara="1" wrap="square" lIns="30475" tIns="30475" rIns="30475" bIns="30475" anchor="ctr" anchorCtr="0">
              <a:noAutofit/>
            </a:bodyPr>
            <a:lstStyle/>
            <a:p>
              <a:pPr algn="ctr">
                <a:lnSpc>
                  <a:spcPct val="90000"/>
                </a:lnSpc>
              </a:pPr>
              <a:r>
                <a:rPr lang="en-US" sz="2400" b="1" dirty="0">
                  <a:solidFill>
                    <a:schemeClr val="lt1"/>
                  </a:solidFill>
                  <a:latin typeface="Calibri"/>
                  <a:ea typeface="Calibri"/>
                  <a:cs typeface="Calibri"/>
                  <a:sym typeface="Calibri"/>
                </a:rPr>
                <a:t>#3 State Liaison</a:t>
              </a:r>
              <a:endParaRPr sz="2400" b="1" dirty="0">
                <a:solidFill>
                  <a:schemeClr val="lt1"/>
                </a:solidFill>
                <a:latin typeface="Calibri"/>
                <a:ea typeface="Calibri"/>
                <a:cs typeface="Calibri"/>
                <a:sym typeface="Calibri"/>
              </a:endParaRPr>
            </a:p>
          </p:txBody>
        </p:sp>
        <p:sp>
          <p:nvSpPr>
            <p:cNvPr id="1316" name="Google Shape;1316;p102"/>
            <p:cNvSpPr/>
            <p:nvPr/>
          </p:nvSpPr>
          <p:spPr>
            <a:xfrm>
              <a:off x="1048356" y="685798"/>
              <a:ext cx="1466245" cy="1312398"/>
            </a:xfrm>
            <a:prstGeom prst="ellipse">
              <a:avLst/>
            </a:prstGeom>
            <a:solidFill>
              <a:schemeClr val="accent3"/>
            </a:solidFill>
            <a:ln>
              <a:noFill/>
            </a:ln>
            <a:effectLst>
              <a:outerShdw blurRad="38100" dist="25400" dir="2700000" algn="br" rotWithShape="0">
                <a:srgbClr val="000000">
                  <a:alpha val="60000"/>
                </a:srgbClr>
              </a:outerShdw>
            </a:effectLst>
            <a:scene3d>
              <a:camera prst="orthographicFront"/>
              <a:lightRig rig="threePt" dir="t"/>
            </a:scene3d>
            <a:sp3d>
              <a:bevelT w="165100" prst="coolSlant"/>
            </a:sp3d>
          </p:spPr>
          <p:txBody>
            <a:bodyPr spcFirstLastPara="1" wrap="square" lIns="91425" tIns="91425" rIns="91425" bIns="91425" anchor="ctr" anchorCtr="0">
              <a:noAutofit/>
            </a:bodyPr>
            <a:lstStyle/>
            <a:p>
              <a:endParaRPr dirty="0"/>
            </a:p>
          </p:txBody>
        </p:sp>
        <p:sp>
          <p:nvSpPr>
            <p:cNvPr id="1317" name="Google Shape;1317;p102"/>
            <p:cNvSpPr txBox="1"/>
            <p:nvPr/>
          </p:nvSpPr>
          <p:spPr>
            <a:xfrm>
              <a:off x="1263083" y="877994"/>
              <a:ext cx="1036791" cy="928006"/>
            </a:xfrm>
            <a:prstGeom prst="rect">
              <a:avLst/>
            </a:prstGeom>
            <a:noFill/>
            <a:ln>
              <a:noFill/>
            </a:ln>
          </p:spPr>
          <p:txBody>
            <a:bodyPr spcFirstLastPara="1" wrap="square" lIns="30475" tIns="30475" rIns="30475" bIns="30475" anchor="ctr" anchorCtr="0">
              <a:noAutofit/>
            </a:bodyPr>
            <a:lstStyle/>
            <a:p>
              <a:pPr algn="ctr">
                <a:lnSpc>
                  <a:spcPct val="90000"/>
                </a:lnSpc>
              </a:pPr>
              <a:r>
                <a:rPr lang="en-US" sz="2400" b="1" dirty="0">
                  <a:solidFill>
                    <a:schemeClr val="lt1"/>
                  </a:solidFill>
                  <a:latin typeface="Calibri"/>
                  <a:ea typeface="Calibri"/>
                  <a:cs typeface="Calibri"/>
                  <a:sym typeface="Calibri"/>
                </a:rPr>
                <a:t>#2 County Liaison</a:t>
              </a:r>
              <a:endParaRPr sz="2400" b="1" dirty="0">
                <a:solidFill>
                  <a:schemeClr val="lt1"/>
                </a:solidFill>
                <a:latin typeface="Calibri"/>
                <a:ea typeface="Calibri"/>
                <a:cs typeface="Calibri"/>
                <a:sym typeface="Calibri"/>
              </a:endParaRPr>
            </a:p>
          </p:txBody>
        </p:sp>
        <p:sp>
          <p:nvSpPr>
            <p:cNvPr id="1318" name="Google Shape;1318;p102"/>
            <p:cNvSpPr/>
            <p:nvPr/>
          </p:nvSpPr>
          <p:spPr>
            <a:xfrm>
              <a:off x="2359365" y="533400"/>
              <a:ext cx="1603036" cy="1301247"/>
            </a:xfrm>
            <a:prstGeom prst="ellipse">
              <a:avLst/>
            </a:prstGeom>
            <a:solidFill>
              <a:srgbClr val="9B8355"/>
            </a:solidFill>
            <a:ln>
              <a:noFill/>
            </a:ln>
            <a:effectLst>
              <a:outerShdw blurRad="38100" dist="25400" dir="2700000" algn="br" rotWithShape="0">
                <a:srgbClr val="000000">
                  <a:alpha val="60000"/>
                </a:srgbClr>
              </a:outerShdw>
            </a:effectLst>
            <a:scene3d>
              <a:camera prst="orthographicFront"/>
              <a:lightRig rig="threePt" dir="t"/>
            </a:scene3d>
            <a:sp3d>
              <a:bevelT w="165100" prst="coolSlant"/>
            </a:sp3d>
          </p:spPr>
          <p:txBody>
            <a:bodyPr spcFirstLastPara="1" wrap="square" lIns="91425" tIns="91425" rIns="91425" bIns="91425" anchor="ctr" anchorCtr="0">
              <a:noAutofit/>
            </a:bodyPr>
            <a:lstStyle/>
            <a:p>
              <a:endParaRPr dirty="0"/>
            </a:p>
          </p:txBody>
        </p:sp>
        <p:sp>
          <p:nvSpPr>
            <p:cNvPr id="1319" name="Google Shape;1319;p102"/>
            <p:cNvSpPr txBox="1"/>
            <p:nvPr/>
          </p:nvSpPr>
          <p:spPr>
            <a:xfrm>
              <a:off x="2594124" y="723963"/>
              <a:ext cx="1133518" cy="920121"/>
            </a:xfrm>
            <a:prstGeom prst="rect">
              <a:avLst/>
            </a:prstGeom>
            <a:noFill/>
            <a:ln>
              <a:noFill/>
            </a:ln>
            <a:scene3d>
              <a:camera prst="orthographicFront"/>
              <a:lightRig rig="threePt" dir="t"/>
            </a:scene3d>
            <a:sp3d>
              <a:bevelT w="165100" prst="coolSlant"/>
            </a:sp3d>
          </p:spPr>
          <p:txBody>
            <a:bodyPr spcFirstLastPara="1" wrap="square" lIns="30475" tIns="30475" rIns="30475" bIns="30475" anchor="ctr" anchorCtr="0">
              <a:noAutofit/>
            </a:bodyPr>
            <a:lstStyle/>
            <a:p>
              <a:pPr algn="ctr">
                <a:lnSpc>
                  <a:spcPct val="90000"/>
                </a:lnSpc>
              </a:pPr>
              <a:r>
                <a:rPr lang="en-US" sz="2400" b="1" dirty="0">
                  <a:solidFill>
                    <a:schemeClr val="lt1"/>
                  </a:solidFill>
                  <a:latin typeface="Calibri"/>
                  <a:ea typeface="Calibri"/>
                  <a:cs typeface="Calibri"/>
                  <a:sym typeface="Calibri"/>
                </a:rPr>
                <a:t>#1 LEA Liaison</a:t>
              </a:r>
              <a:endParaRPr sz="2400" b="1" dirty="0">
                <a:solidFill>
                  <a:schemeClr val="lt1"/>
                </a:solidFill>
                <a:latin typeface="Calibri"/>
                <a:ea typeface="Calibri"/>
                <a:cs typeface="Calibri"/>
                <a:sym typeface="Calibri"/>
              </a:endParaRPr>
            </a:p>
          </p:txBody>
        </p:sp>
        <p:sp>
          <p:nvSpPr>
            <p:cNvPr id="1320" name="Google Shape;1320;p102"/>
            <p:cNvSpPr/>
            <p:nvPr/>
          </p:nvSpPr>
          <p:spPr>
            <a:xfrm>
              <a:off x="802677" y="338768"/>
              <a:ext cx="3734377" cy="2987502"/>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chemeClr val="lt1">
                <a:alpha val="40000"/>
              </a:schemeClr>
            </a:solidFill>
            <a:ln>
              <a:solidFill>
                <a:schemeClr val="tx1"/>
              </a:solidFill>
            </a:ln>
            <a:effectLst>
              <a:outerShdw blurRad="50800" dist="38100" dir="8100000" algn="tr" rotWithShape="0">
                <a:prstClr val="black">
                  <a:alpha val="40000"/>
                </a:prstClr>
              </a:outerShdw>
            </a:effectLst>
            <a:scene3d>
              <a:camera prst="orthographicFront"/>
              <a:lightRig rig="threePt" dir="t"/>
            </a:scene3d>
            <a:sp3d/>
          </p:spPr>
          <p:txBody>
            <a:bodyPr spcFirstLastPara="1" wrap="square" lIns="91425" tIns="91425" rIns="91425" bIns="91425" anchor="ctr" anchorCtr="0">
              <a:noAutofit/>
            </a:bodyPr>
            <a:lstStyle/>
            <a:p>
              <a:endParaRPr dirty="0"/>
            </a:p>
          </p:txBody>
        </p:sp>
      </p:grpSp>
      <p:sp>
        <p:nvSpPr>
          <p:cNvPr id="20" name="Footer Placeholder 1"/>
          <p:cNvSpPr txBox="1">
            <a:spLocks/>
          </p:cNvSpPr>
          <p:nvPr/>
        </p:nvSpPr>
        <p:spPr>
          <a:xfrm>
            <a:off x="8832926" y="6492874"/>
            <a:ext cx="2950757" cy="365126"/>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defRPr/>
            </a:pPr>
            <a:r>
              <a:rPr lang="en-US" dirty="0">
                <a:solidFill>
                  <a:prstClr val="black"/>
                </a:solidFill>
              </a:rPr>
              <a:t>Los Angeles County Office of Education</a:t>
            </a:r>
          </a:p>
        </p:txBody>
      </p:sp>
    </p:spTree>
    <p:extLst>
      <p:ext uri="{BB962C8B-B14F-4D97-AF65-F5344CB8AC3E}">
        <p14:creationId xmlns:p14="http://schemas.microsoft.com/office/powerpoint/2010/main" val="1413910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EAAE2-121F-6C1C-6695-70CC9BCB2DF7}"/>
              </a:ext>
            </a:extLst>
          </p:cNvPr>
          <p:cNvSpPr>
            <a:spLocks noGrp="1"/>
          </p:cNvSpPr>
          <p:nvPr>
            <p:ph type="title" idx="4294967295"/>
          </p:nvPr>
        </p:nvSpPr>
        <p:spPr>
          <a:xfrm>
            <a:off x="1138518" y="275479"/>
            <a:ext cx="10515600" cy="1325563"/>
          </a:xfrm>
        </p:spPr>
        <p:txBody>
          <a:bodyPr/>
          <a:lstStyle/>
          <a:p>
            <a:r>
              <a:rPr lang="en-US" sz="4000" dirty="0"/>
              <a:t>Special Education </a:t>
            </a:r>
          </a:p>
        </p:txBody>
      </p:sp>
      <p:sp>
        <p:nvSpPr>
          <p:cNvPr id="3" name="Content Placeholder 2">
            <a:extLst>
              <a:ext uri="{FF2B5EF4-FFF2-40B4-BE49-F238E27FC236}">
                <a16:creationId xmlns:a16="http://schemas.microsoft.com/office/drawing/2014/main" id="{7141415B-D6CE-2355-E927-F2017C981658}"/>
              </a:ext>
            </a:extLst>
          </p:cNvPr>
          <p:cNvSpPr>
            <a:spLocks noGrp="1"/>
          </p:cNvSpPr>
          <p:nvPr>
            <p:ph idx="4294967295"/>
          </p:nvPr>
        </p:nvSpPr>
        <p:spPr>
          <a:xfrm>
            <a:off x="457201" y="1377390"/>
            <a:ext cx="11394140" cy="4351338"/>
          </a:xfrm>
        </p:spPr>
        <p:txBody>
          <a:bodyPr/>
          <a:lstStyle/>
          <a:p>
            <a:pPr marL="0" indent="0">
              <a:buNone/>
            </a:pPr>
            <a:r>
              <a:rPr lang="en-US" dirty="0" smtClean="0">
                <a:solidFill>
                  <a:srgbClr val="201F1E"/>
                </a:solidFill>
                <a:latin typeface="Segoe UI" panose="020B0502040204020203" pitchFamily="34" charset="0"/>
              </a:rPr>
              <a:t>I</a:t>
            </a:r>
            <a:r>
              <a:rPr lang="en-US" b="0" i="0" dirty="0" smtClean="0">
                <a:solidFill>
                  <a:srgbClr val="201F1E"/>
                </a:solidFill>
                <a:effectLst/>
                <a:latin typeface="Segoe UI" panose="020B0502040204020203" pitchFamily="34" charset="0"/>
              </a:rPr>
              <a:t>EP Related Question:</a:t>
            </a:r>
          </a:p>
          <a:p>
            <a:pPr marL="0" indent="0">
              <a:buNone/>
            </a:pPr>
            <a:r>
              <a:rPr lang="en-US" b="0" i="1" dirty="0" smtClean="0">
                <a:solidFill>
                  <a:srgbClr val="201F1E"/>
                </a:solidFill>
                <a:effectLst/>
                <a:latin typeface="Segoe UI" panose="020B0502040204020203" pitchFamily="34" charset="0"/>
              </a:rPr>
              <a:t>    How </a:t>
            </a:r>
            <a:r>
              <a:rPr lang="en-US" b="0" i="1" dirty="0">
                <a:solidFill>
                  <a:srgbClr val="201F1E"/>
                </a:solidFill>
                <a:effectLst/>
                <a:latin typeface="Segoe UI" panose="020B0502040204020203" pitchFamily="34" charset="0"/>
              </a:rPr>
              <a:t>can I get my </a:t>
            </a:r>
            <a:r>
              <a:rPr lang="en-US" b="0" i="1" dirty="0" smtClean="0">
                <a:solidFill>
                  <a:srgbClr val="201F1E"/>
                </a:solidFill>
                <a:effectLst/>
                <a:latin typeface="Segoe UI" panose="020B0502040204020203" pitchFamily="34" charset="0"/>
              </a:rPr>
              <a:t>child assessed when</a:t>
            </a:r>
            <a:r>
              <a:rPr lang="en-US" b="0" i="1" dirty="0">
                <a:solidFill>
                  <a:srgbClr val="201F1E"/>
                </a:solidFill>
                <a:effectLst/>
                <a:latin typeface="Segoe UI" panose="020B0502040204020203" pitchFamily="34" charset="0"/>
              </a:rPr>
              <a:t> I am transient? </a:t>
            </a:r>
          </a:p>
          <a:p>
            <a:pPr marL="0" indent="0" algn="ctr">
              <a:buNone/>
            </a:pPr>
            <a:r>
              <a:rPr lang="en-US" sz="3600" b="1" dirty="0" smtClean="0">
                <a:solidFill>
                  <a:schemeClr val="accent1"/>
                </a:solidFill>
              </a:rPr>
              <a:t>YES</a:t>
            </a:r>
          </a:p>
          <a:p>
            <a:pPr marL="0" indent="0">
              <a:buNone/>
            </a:pPr>
            <a:r>
              <a:rPr lang="en-US" sz="1800" dirty="0" smtClean="0"/>
              <a:t>NCHE Brief:</a:t>
            </a:r>
            <a:endParaRPr lang="en-US" sz="1800" dirty="0"/>
          </a:p>
          <a:p>
            <a:pPr marL="0" indent="0">
              <a:buNone/>
            </a:pPr>
            <a:r>
              <a:rPr lang="en-US" sz="1800" dirty="0" smtClean="0">
                <a:hlinkClick r:id="rId2"/>
              </a:rPr>
              <a:t>https</a:t>
            </a:r>
            <a:r>
              <a:rPr lang="en-US" sz="1800" dirty="0">
                <a:hlinkClick r:id="rId2"/>
              </a:rPr>
              <a:t>://</a:t>
            </a:r>
            <a:r>
              <a:rPr lang="en-US" sz="1800" dirty="0" smtClean="0">
                <a:hlinkClick r:id="rId2"/>
              </a:rPr>
              <a:t>nche.ed.gov/wp-content/uploads/2018/10/idea_parents.pdf</a:t>
            </a:r>
            <a:r>
              <a:rPr lang="en-US" sz="1800" dirty="0" smtClean="0"/>
              <a:t> </a:t>
            </a:r>
          </a:p>
          <a:p>
            <a:pPr marL="0" indent="0">
              <a:buNone/>
            </a:pPr>
            <a:endParaRPr lang="en-US" sz="1800" dirty="0"/>
          </a:p>
          <a:p>
            <a:pPr marL="0" indent="0">
              <a:buNone/>
            </a:pPr>
            <a:r>
              <a:rPr lang="en-US" sz="2000" b="1" dirty="0"/>
              <a:t>If my child changes schools, should I tell the new school about the evaluation or an IEP from the last school? </a:t>
            </a:r>
            <a:endParaRPr lang="en-US" sz="2000" b="1" dirty="0" smtClean="0"/>
          </a:p>
          <a:p>
            <a:pPr marL="0" indent="0">
              <a:buNone/>
            </a:pPr>
            <a:r>
              <a:rPr lang="en-US" sz="1800" dirty="0" smtClean="0"/>
              <a:t>Yes</a:t>
            </a:r>
            <a:r>
              <a:rPr lang="en-US" sz="1800" dirty="0"/>
              <a:t>. Even if you do not have copies of the evaluation or IEP, you should tell someone at the new school as much as you can about your child’s evaluation or services at the last school she attended. This information will help the new school follow up to make sure your child continues in the evaluation process or receives services without an interruption in her education. Even if you never requested an evaluation at your child’s last school, if you think your child needs extra help, you should tell someone at the new school right away</a:t>
            </a:r>
          </a:p>
        </p:txBody>
      </p:sp>
    </p:spTree>
    <p:extLst>
      <p:ext uri="{BB962C8B-B14F-4D97-AF65-F5344CB8AC3E}">
        <p14:creationId xmlns:p14="http://schemas.microsoft.com/office/powerpoint/2010/main" val="1189629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úde Mental - Imagens grátis no Pixabay"/>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28064" y="1712482"/>
            <a:ext cx="4460565" cy="3182799"/>
          </a:xfrm>
          <a:prstGeom prst="rect">
            <a:avLst/>
          </a:prstGeom>
        </p:spPr>
      </p:pic>
      <p:sp>
        <p:nvSpPr>
          <p:cNvPr id="3" name="TextBox 2"/>
          <p:cNvSpPr txBox="1"/>
          <p:nvPr/>
        </p:nvSpPr>
        <p:spPr>
          <a:xfrm>
            <a:off x="596347" y="910937"/>
            <a:ext cx="2728739" cy="523220"/>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DEPRESSION</a:t>
            </a:r>
            <a:r>
              <a:rPr lang="en-US" sz="2800" b="1" dirty="0">
                <a:solidFill>
                  <a:srgbClr val="FFFFF3">
                    <a:lumMod val="90000"/>
                  </a:srgbClr>
                </a:solidFill>
                <a:latin typeface="Euphemia"/>
                <a:ea typeface="+mn-ea"/>
              </a:rPr>
              <a:t> </a:t>
            </a:r>
          </a:p>
        </p:txBody>
      </p:sp>
      <p:sp>
        <p:nvSpPr>
          <p:cNvPr id="4" name="TextBox 3"/>
          <p:cNvSpPr txBox="1"/>
          <p:nvPr/>
        </p:nvSpPr>
        <p:spPr>
          <a:xfrm>
            <a:off x="756273" y="1784541"/>
            <a:ext cx="2728739" cy="523220"/>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TRAUMA</a:t>
            </a:r>
            <a:r>
              <a:rPr lang="en-US" sz="2800" b="1" dirty="0">
                <a:solidFill>
                  <a:srgbClr val="FFFFF3">
                    <a:lumMod val="90000"/>
                  </a:srgbClr>
                </a:solidFill>
                <a:latin typeface="Euphemia"/>
                <a:ea typeface="+mn-ea"/>
              </a:rPr>
              <a:t> </a:t>
            </a:r>
          </a:p>
        </p:txBody>
      </p:sp>
      <p:sp>
        <p:nvSpPr>
          <p:cNvPr id="5" name="TextBox 4"/>
          <p:cNvSpPr txBox="1"/>
          <p:nvPr/>
        </p:nvSpPr>
        <p:spPr>
          <a:xfrm>
            <a:off x="487018" y="2786902"/>
            <a:ext cx="2947399" cy="954107"/>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ATTACHEMENT DISORDER</a:t>
            </a:r>
            <a:r>
              <a:rPr lang="en-US" sz="2800" b="1" dirty="0">
                <a:solidFill>
                  <a:srgbClr val="FFFFF3">
                    <a:lumMod val="90000"/>
                  </a:srgbClr>
                </a:solidFill>
                <a:latin typeface="Euphemia"/>
                <a:ea typeface="+mn-ea"/>
              </a:rPr>
              <a:t> </a:t>
            </a:r>
          </a:p>
        </p:txBody>
      </p:sp>
      <p:sp>
        <p:nvSpPr>
          <p:cNvPr id="6" name="TextBox 5"/>
          <p:cNvSpPr txBox="1"/>
          <p:nvPr/>
        </p:nvSpPr>
        <p:spPr>
          <a:xfrm>
            <a:off x="927800" y="4023762"/>
            <a:ext cx="2728739" cy="954107"/>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LACK OF TRUST</a:t>
            </a:r>
            <a:endParaRPr lang="en-US" sz="2800" b="1" dirty="0">
              <a:solidFill>
                <a:srgbClr val="FFFFF3">
                  <a:lumMod val="90000"/>
                </a:srgbClr>
              </a:solidFill>
              <a:latin typeface="Euphemia"/>
              <a:ea typeface="+mn-ea"/>
            </a:endParaRPr>
          </a:p>
        </p:txBody>
      </p:sp>
      <p:sp>
        <p:nvSpPr>
          <p:cNvPr id="7" name="TextBox 6"/>
          <p:cNvSpPr txBox="1"/>
          <p:nvPr/>
        </p:nvSpPr>
        <p:spPr>
          <a:xfrm>
            <a:off x="1017291" y="5368217"/>
            <a:ext cx="2728739" cy="523220"/>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ANGER</a:t>
            </a:r>
            <a:endParaRPr lang="en-US" sz="2800" b="1" dirty="0">
              <a:solidFill>
                <a:srgbClr val="FFFFF3">
                  <a:lumMod val="90000"/>
                </a:srgbClr>
              </a:solidFill>
              <a:latin typeface="Euphemia"/>
              <a:ea typeface="+mn-ea"/>
            </a:endParaRPr>
          </a:p>
        </p:txBody>
      </p:sp>
      <p:sp>
        <p:nvSpPr>
          <p:cNvPr id="8" name="TextBox 7"/>
          <p:cNvSpPr txBox="1"/>
          <p:nvPr/>
        </p:nvSpPr>
        <p:spPr>
          <a:xfrm>
            <a:off x="2381328" y="6041699"/>
            <a:ext cx="2728739" cy="523220"/>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GUILT</a:t>
            </a:r>
            <a:endParaRPr lang="en-US" sz="2800" b="1" dirty="0">
              <a:solidFill>
                <a:srgbClr val="FFFFF3">
                  <a:lumMod val="90000"/>
                </a:srgbClr>
              </a:solidFill>
              <a:latin typeface="Euphemia"/>
              <a:ea typeface="+mn-ea"/>
            </a:endParaRPr>
          </a:p>
        </p:txBody>
      </p:sp>
      <p:sp>
        <p:nvSpPr>
          <p:cNvPr id="9" name="TextBox 8"/>
          <p:cNvSpPr txBox="1"/>
          <p:nvPr/>
        </p:nvSpPr>
        <p:spPr>
          <a:xfrm>
            <a:off x="7474832" y="5575635"/>
            <a:ext cx="2728739" cy="954107"/>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LACK OF COMPASSION </a:t>
            </a:r>
            <a:endParaRPr lang="en-US" sz="2800" b="1" dirty="0">
              <a:solidFill>
                <a:srgbClr val="FFFFF3">
                  <a:lumMod val="90000"/>
                </a:srgbClr>
              </a:solidFill>
              <a:latin typeface="Euphemia"/>
              <a:ea typeface="+mn-ea"/>
            </a:endParaRPr>
          </a:p>
        </p:txBody>
      </p:sp>
      <p:sp>
        <p:nvSpPr>
          <p:cNvPr id="10" name="TextBox 9"/>
          <p:cNvSpPr txBox="1"/>
          <p:nvPr/>
        </p:nvSpPr>
        <p:spPr>
          <a:xfrm>
            <a:off x="8950633" y="4658809"/>
            <a:ext cx="2728739" cy="523220"/>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ANGER</a:t>
            </a:r>
            <a:r>
              <a:rPr lang="en-US" sz="2800" b="1" dirty="0">
                <a:solidFill>
                  <a:srgbClr val="FFFFF3">
                    <a:lumMod val="90000"/>
                  </a:srgbClr>
                </a:solidFill>
                <a:latin typeface="Euphemia"/>
                <a:ea typeface="+mn-ea"/>
              </a:rPr>
              <a:t> </a:t>
            </a:r>
          </a:p>
        </p:txBody>
      </p:sp>
      <p:sp>
        <p:nvSpPr>
          <p:cNvPr id="11" name="TextBox 10"/>
          <p:cNvSpPr txBox="1"/>
          <p:nvPr/>
        </p:nvSpPr>
        <p:spPr>
          <a:xfrm>
            <a:off x="8682277" y="3364527"/>
            <a:ext cx="2728739" cy="954107"/>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CONSTANT WORRY</a:t>
            </a:r>
            <a:endParaRPr lang="en-US" sz="2800" b="1" dirty="0">
              <a:solidFill>
                <a:srgbClr val="FFFFF3">
                  <a:lumMod val="90000"/>
                </a:srgbClr>
              </a:solidFill>
              <a:latin typeface="Euphemia"/>
              <a:ea typeface="+mn-ea"/>
            </a:endParaRPr>
          </a:p>
        </p:txBody>
      </p:sp>
      <p:sp>
        <p:nvSpPr>
          <p:cNvPr id="12" name="TextBox 11"/>
          <p:cNvSpPr txBox="1"/>
          <p:nvPr/>
        </p:nvSpPr>
        <p:spPr>
          <a:xfrm>
            <a:off x="9193696" y="2056237"/>
            <a:ext cx="2728739" cy="954107"/>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SUBSTANCE ABUSE</a:t>
            </a:r>
            <a:endParaRPr lang="en-US" sz="2800" b="1" dirty="0">
              <a:solidFill>
                <a:srgbClr val="FFFFF3">
                  <a:lumMod val="90000"/>
                </a:srgbClr>
              </a:solidFill>
              <a:latin typeface="Euphemia"/>
              <a:ea typeface="+mn-ea"/>
            </a:endParaRPr>
          </a:p>
        </p:txBody>
      </p:sp>
      <p:sp>
        <p:nvSpPr>
          <p:cNvPr id="13" name="TextBox 12"/>
          <p:cNvSpPr txBox="1"/>
          <p:nvPr/>
        </p:nvSpPr>
        <p:spPr>
          <a:xfrm>
            <a:off x="8839201" y="695493"/>
            <a:ext cx="2728739" cy="954107"/>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SUICIDAL THOUGHTS</a:t>
            </a:r>
            <a:endParaRPr lang="en-US" sz="2800" b="1" dirty="0">
              <a:solidFill>
                <a:srgbClr val="FFFFF3">
                  <a:lumMod val="90000"/>
                </a:srgbClr>
              </a:solidFill>
              <a:latin typeface="Euphemia"/>
              <a:ea typeface="+mn-ea"/>
            </a:endParaRPr>
          </a:p>
        </p:txBody>
      </p:sp>
      <p:sp>
        <p:nvSpPr>
          <p:cNvPr id="14" name="TextBox 13"/>
          <p:cNvSpPr txBox="1"/>
          <p:nvPr/>
        </p:nvSpPr>
        <p:spPr>
          <a:xfrm>
            <a:off x="4415091" y="4956707"/>
            <a:ext cx="2728739" cy="954107"/>
          </a:xfrm>
          <a:prstGeom prst="rect">
            <a:avLst/>
          </a:prstGeom>
          <a:solidFill>
            <a:schemeClr val="bg2"/>
          </a:solidFill>
        </p:spPr>
        <p:txBody>
          <a:bodyPr wrap="square" rtlCol="0">
            <a:spAutoFit/>
          </a:bodyPr>
          <a:lstStyle/>
          <a:p>
            <a:pPr algn="ctr" defTabSz="914377">
              <a:defRPr/>
            </a:pPr>
            <a:r>
              <a:rPr lang="en-US" sz="2800" b="1" dirty="0">
                <a:solidFill>
                  <a:srgbClr val="514843"/>
                </a:solidFill>
                <a:latin typeface="Euphemia"/>
                <a:ea typeface="+mn-ea"/>
              </a:rPr>
              <a:t>LACK OF EMPATHY </a:t>
            </a:r>
            <a:r>
              <a:rPr lang="en-US" sz="2800" b="1" dirty="0">
                <a:solidFill>
                  <a:srgbClr val="FFFFF3">
                    <a:lumMod val="90000"/>
                  </a:srgbClr>
                </a:solidFill>
                <a:latin typeface="Euphemia"/>
                <a:ea typeface="+mn-ea"/>
              </a:rPr>
              <a:t> </a:t>
            </a:r>
          </a:p>
        </p:txBody>
      </p:sp>
      <p:sp>
        <p:nvSpPr>
          <p:cNvPr id="15" name="Google Shape;473;p44"/>
          <p:cNvSpPr txBox="1">
            <a:spLocks/>
          </p:cNvSpPr>
          <p:nvPr/>
        </p:nvSpPr>
        <p:spPr bwMode="auto">
          <a:xfrm>
            <a:off x="3428548" y="681779"/>
            <a:ext cx="5307193"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rtlCol="0" anchor="b" anchorCtr="0" compatLnSpc="1">
            <a:prstTxWarp prst="textNoShape">
              <a:avLst/>
            </a:prstTxWarp>
            <a:noAutofit/>
          </a:bodyPr>
          <a:lst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a:lstStyle>
          <a:p>
            <a:pPr algn="ctr" defTabSz="912791">
              <a:lnSpc>
                <a:spcPct val="85000"/>
              </a:lnSpc>
              <a:spcBef>
                <a:spcPts val="0"/>
              </a:spcBef>
              <a:buClr>
                <a:srgbClr val="514843"/>
              </a:buClr>
              <a:buSzPts val="4400"/>
              <a:defRPr/>
            </a:pPr>
            <a:r>
              <a:rPr lang="en-US" sz="4400" dirty="0">
                <a:solidFill>
                  <a:srgbClr val="514843"/>
                </a:solidFill>
                <a:effectLst>
                  <a:outerShdw blurRad="38100" dist="38100" dir="2700000" algn="tl">
                    <a:srgbClr val="000000">
                      <a:alpha val="43137"/>
                    </a:srgbClr>
                  </a:outerShdw>
                </a:effectLst>
                <a:latin typeface="Plantagenet Cherokee"/>
                <a:ea typeface="Calibri"/>
                <a:cs typeface="Calibri"/>
                <a:sym typeface="Calibri"/>
              </a:rPr>
              <a:t>IMPACT ON MENTAL HEALTH</a:t>
            </a:r>
          </a:p>
        </p:txBody>
      </p:sp>
      <p:sp>
        <p:nvSpPr>
          <p:cNvPr id="16" name="Footer Placeholder 1"/>
          <p:cNvSpPr txBox="1">
            <a:spLocks/>
          </p:cNvSpPr>
          <p:nvPr/>
        </p:nvSpPr>
        <p:spPr>
          <a:xfrm>
            <a:off x="8832927" y="6492874"/>
            <a:ext cx="2950757" cy="365127"/>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891">
              <a:defRPr/>
            </a:pPr>
            <a:r>
              <a:rPr lang="en-US" dirty="0">
                <a:solidFill>
                  <a:prstClr val="black"/>
                </a:solidFill>
                <a:latin typeface="Euphemia"/>
              </a:rPr>
              <a:t>Los Angeles County Office of Education</a:t>
            </a:r>
          </a:p>
        </p:txBody>
      </p:sp>
    </p:spTree>
    <p:extLst>
      <p:ext uri="{BB962C8B-B14F-4D97-AF65-F5344CB8AC3E}">
        <p14:creationId xmlns:p14="http://schemas.microsoft.com/office/powerpoint/2010/main" val="81021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213" y="885047"/>
            <a:ext cx="2728739" cy="523220"/>
          </a:xfrm>
          <a:prstGeom prst="rect">
            <a:avLst/>
          </a:prstGeom>
          <a:solidFill>
            <a:schemeClr val="accent6">
              <a:lumMod val="40000"/>
              <a:lumOff val="60000"/>
            </a:schemeClr>
          </a:solidFill>
        </p:spPr>
        <p:txBody>
          <a:bodyPr wrap="square" rtlCol="0">
            <a:spAutoFit/>
          </a:bodyPr>
          <a:lstStyle/>
          <a:p>
            <a:pPr algn="ctr" defTabSz="914377">
              <a:defRPr/>
            </a:pPr>
            <a:r>
              <a:rPr lang="en-US" sz="2800" b="1" dirty="0">
                <a:solidFill>
                  <a:srgbClr val="514843"/>
                </a:solidFill>
                <a:latin typeface="Euphemia"/>
                <a:ea typeface="+mn-ea"/>
              </a:rPr>
              <a:t>ASTHMA</a:t>
            </a:r>
            <a:r>
              <a:rPr lang="en-US" sz="2800" b="1" dirty="0">
                <a:solidFill>
                  <a:srgbClr val="FFFFF3">
                    <a:lumMod val="90000"/>
                  </a:srgbClr>
                </a:solidFill>
                <a:latin typeface="Euphemia"/>
                <a:ea typeface="+mn-ea"/>
              </a:rPr>
              <a:t> </a:t>
            </a:r>
          </a:p>
        </p:txBody>
      </p:sp>
      <p:sp>
        <p:nvSpPr>
          <p:cNvPr id="4" name="TextBox 3"/>
          <p:cNvSpPr txBox="1"/>
          <p:nvPr/>
        </p:nvSpPr>
        <p:spPr>
          <a:xfrm>
            <a:off x="927800" y="1704288"/>
            <a:ext cx="2728739" cy="523220"/>
          </a:xfrm>
          <a:prstGeom prst="rect">
            <a:avLst/>
          </a:prstGeom>
          <a:solidFill>
            <a:schemeClr val="accent6">
              <a:lumMod val="20000"/>
              <a:lumOff val="80000"/>
            </a:schemeClr>
          </a:solidFill>
        </p:spPr>
        <p:txBody>
          <a:bodyPr wrap="square" rtlCol="0">
            <a:spAutoFit/>
          </a:bodyPr>
          <a:lstStyle/>
          <a:p>
            <a:pPr algn="ctr" defTabSz="914377">
              <a:defRPr/>
            </a:pPr>
            <a:r>
              <a:rPr lang="en-US" sz="2800" b="1" dirty="0">
                <a:solidFill>
                  <a:srgbClr val="514843"/>
                </a:solidFill>
                <a:latin typeface="Euphemia"/>
                <a:ea typeface="+mn-ea"/>
              </a:rPr>
              <a:t>LICE</a:t>
            </a:r>
            <a:endParaRPr lang="en-US" sz="2800" b="1" dirty="0">
              <a:solidFill>
                <a:srgbClr val="FFFFF3">
                  <a:lumMod val="90000"/>
                </a:srgbClr>
              </a:solidFill>
              <a:latin typeface="Euphemia"/>
              <a:ea typeface="+mn-ea"/>
            </a:endParaRPr>
          </a:p>
        </p:txBody>
      </p:sp>
      <p:sp>
        <p:nvSpPr>
          <p:cNvPr id="5" name="TextBox 4"/>
          <p:cNvSpPr txBox="1"/>
          <p:nvPr/>
        </p:nvSpPr>
        <p:spPr>
          <a:xfrm>
            <a:off x="537614" y="2473265"/>
            <a:ext cx="2947399" cy="1384995"/>
          </a:xfrm>
          <a:prstGeom prst="rect">
            <a:avLst/>
          </a:prstGeom>
          <a:solidFill>
            <a:schemeClr val="accent6">
              <a:lumMod val="60000"/>
              <a:lumOff val="40000"/>
            </a:schemeClr>
          </a:solidFill>
        </p:spPr>
        <p:txBody>
          <a:bodyPr wrap="square" rtlCol="0">
            <a:spAutoFit/>
          </a:bodyPr>
          <a:lstStyle/>
          <a:p>
            <a:pPr algn="ctr" defTabSz="914377">
              <a:defRPr/>
            </a:pPr>
            <a:r>
              <a:rPr lang="en-US" sz="2800" b="1" dirty="0">
                <a:solidFill>
                  <a:srgbClr val="514843"/>
                </a:solidFill>
                <a:latin typeface="Euphemia"/>
                <a:ea typeface="+mn-ea"/>
              </a:rPr>
              <a:t>POOR </a:t>
            </a:r>
            <a:r>
              <a:rPr lang="en-US" sz="2800" b="1" dirty="0" smtClean="0">
                <a:solidFill>
                  <a:srgbClr val="514843"/>
                </a:solidFill>
                <a:latin typeface="Euphemia"/>
                <a:ea typeface="+mn-ea"/>
              </a:rPr>
              <a:t>PHYSICAL</a:t>
            </a:r>
          </a:p>
          <a:p>
            <a:pPr algn="ctr" defTabSz="914377">
              <a:defRPr/>
            </a:pPr>
            <a:r>
              <a:rPr lang="en-US" sz="2800" b="1" dirty="0" smtClean="0">
                <a:solidFill>
                  <a:srgbClr val="514843"/>
                </a:solidFill>
                <a:latin typeface="Euphemia"/>
                <a:ea typeface="+mn-ea"/>
              </a:rPr>
              <a:t> </a:t>
            </a:r>
            <a:r>
              <a:rPr lang="en-US" sz="2800" b="1" dirty="0">
                <a:solidFill>
                  <a:srgbClr val="514843"/>
                </a:solidFill>
                <a:latin typeface="Euphemia"/>
                <a:ea typeface="+mn-ea"/>
              </a:rPr>
              <a:t>HEALTH</a:t>
            </a:r>
            <a:endParaRPr lang="en-US" sz="2800" b="1" dirty="0">
              <a:solidFill>
                <a:srgbClr val="FFFFF3">
                  <a:lumMod val="90000"/>
                </a:srgbClr>
              </a:solidFill>
              <a:latin typeface="Euphemia"/>
              <a:ea typeface="+mn-ea"/>
            </a:endParaRPr>
          </a:p>
        </p:txBody>
      </p:sp>
      <p:sp>
        <p:nvSpPr>
          <p:cNvPr id="6" name="TextBox 5"/>
          <p:cNvSpPr txBox="1"/>
          <p:nvPr/>
        </p:nvSpPr>
        <p:spPr>
          <a:xfrm>
            <a:off x="927800" y="4023763"/>
            <a:ext cx="2728739" cy="1384995"/>
          </a:xfrm>
          <a:prstGeom prst="rect">
            <a:avLst/>
          </a:prstGeom>
          <a:solidFill>
            <a:schemeClr val="accent6">
              <a:lumMod val="75000"/>
            </a:schemeClr>
          </a:solidFill>
        </p:spPr>
        <p:txBody>
          <a:bodyPr wrap="square" rtlCol="0">
            <a:spAutoFit/>
          </a:bodyPr>
          <a:lstStyle/>
          <a:p>
            <a:pPr algn="ctr" defTabSz="914377">
              <a:defRPr/>
            </a:pPr>
            <a:r>
              <a:rPr lang="en-US" sz="2800" b="1" dirty="0">
                <a:solidFill>
                  <a:srgbClr val="514843"/>
                </a:solidFill>
                <a:latin typeface="Euphemia"/>
                <a:ea typeface="+mn-ea"/>
              </a:rPr>
              <a:t>INCOMPLETE HEALTH RECORDS</a:t>
            </a:r>
            <a:endParaRPr lang="en-US" sz="2800" b="1" dirty="0">
              <a:solidFill>
                <a:srgbClr val="FFFFF3">
                  <a:lumMod val="90000"/>
                </a:srgbClr>
              </a:solidFill>
              <a:latin typeface="Euphemia"/>
              <a:ea typeface="+mn-ea"/>
            </a:endParaRPr>
          </a:p>
        </p:txBody>
      </p:sp>
      <p:sp>
        <p:nvSpPr>
          <p:cNvPr id="7" name="TextBox 6"/>
          <p:cNvSpPr txBox="1"/>
          <p:nvPr/>
        </p:nvSpPr>
        <p:spPr>
          <a:xfrm>
            <a:off x="322357" y="5654514"/>
            <a:ext cx="3979257" cy="954107"/>
          </a:xfrm>
          <a:prstGeom prst="rect">
            <a:avLst/>
          </a:prstGeom>
          <a:solidFill>
            <a:schemeClr val="accent6">
              <a:lumMod val="40000"/>
              <a:lumOff val="60000"/>
            </a:schemeClr>
          </a:solidFill>
        </p:spPr>
        <p:txBody>
          <a:bodyPr wrap="square" rtlCol="0">
            <a:spAutoFit/>
          </a:bodyPr>
          <a:lstStyle/>
          <a:p>
            <a:pPr algn="ctr" defTabSz="914377">
              <a:defRPr/>
            </a:pPr>
            <a:r>
              <a:rPr lang="en-US" sz="2800" b="1" dirty="0">
                <a:solidFill>
                  <a:srgbClr val="514843"/>
                </a:solidFill>
                <a:latin typeface="Euphemia"/>
                <a:ea typeface="+mn-ea"/>
              </a:rPr>
              <a:t>INCONSISTENT DELIEVERY OF CARE</a:t>
            </a:r>
            <a:endParaRPr lang="en-US" sz="2800" b="1" dirty="0">
              <a:solidFill>
                <a:srgbClr val="FFFFF3">
                  <a:lumMod val="90000"/>
                </a:srgbClr>
              </a:solidFill>
              <a:latin typeface="Euphemia"/>
              <a:ea typeface="+mn-ea"/>
            </a:endParaRPr>
          </a:p>
        </p:txBody>
      </p:sp>
      <p:sp>
        <p:nvSpPr>
          <p:cNvPr id="9" name="TextBox 8"/>
          <p:cNvSpPr txBox="1"/>
          <p:nvPr/>
        </p:nvSpPr>
        <p:spPr>
          <a:xfrm>
            <a:off x="8607854" y="5436619"/>
            <a:ext cx="3398577" cy="954107"/>
          </a:xfrm>
          <a:prstGeom prst="rect">
            <a:avLst/>
          </a:prstGeom>
          <a:solidFill>
            <a:schemeClr val="accent6">
              <a:lumMod val="75000"/>
            </a:schemeClr>
          </a:solidFill>
        </p:spPr>
        <p:txBody>
          <a:bodyPr wrap="square" rtlCol="0">
            <a:spAutoFit/>
          </a:bodyPr>
          <a:lstStyle/>
          <a:p>
            <a:pPr algn="ctr" defTabSz="914377">
              <a:defRPr/>
            </a:pPr>
            <a:r>
              <a:rPr lang="en-US" sz="2800" b="1" dirty="0">
                <a:solidFill>
                  <a:srgbClr val="514843"/>
                </a:solidFill>
                <a:latin typeface="Euphemia"/>
                <a:ea typeface="+mn-ea"/>
              </a:rPr>
              <a:t>SPECIAL NEEDS AT BIRTH</a:t>
            </a:r>
            <a:endParaRPr lang="en-US" sz="2800" b="1" dirty="0">
              <a:solidFill>
                <a:srgbClr val="FFFFF3">
                  <a:lumMod val="90000"/>
                </a:srgbClr>
              </a:solidFill>
              <a:latin typeface="Euphemia"/>
              <a:ea typeface="+mn-ea"/>
            </a:endParaRPr>
          </a:p>
        </p:txBody>
      </p:sp>
      <p:sp>
        <p:nvSpPr>
          <p:cNvPr id="10" name="TextBox 9"/>
          <p:cNvSpPr txBox="1"/>
          <p:nvPr/>
        </p:nvSpPr>
        <p:spPr>
          <a:xfrm>
            <a:off x="8779565" y="4193039"/>
            <a:ext cx="2728739" cy="954107"/>
          </a:xfrm>
          <a:prstGeom prst="rect">
            <a:avLst/>
          </a:prstGeom>
          <a:solidFill>
            <a:schemeClr val="accent6">
              <a:lumMod val="40000"/>
              <a:lumOff val="60000"/>
            </a:schemeClr>
          </a:solidFill>
        </p:spPr>
        <p:txBody>
          <a:bodyPr wrap="square" rtlCol="0">
            <a:spAutoFit/>
          </a:bodyPr>
          <a:lstStyle/>
          <a:p>
            <a:pPr algn="ctr" defTabSz="914377">
              <a:defRPr/>
            </a:pPr>
            <a:r>
              <a:rPr lang="en-US" sz="2800" b="1" dirty="0" smtClean="0">
                <a:solidFill>
                  <a:srgbClr val="514843"/>
                </a:solidFill>
                <a:latin typeface="Euphemia"/>
                <a:ea typeface="+mn-ea"/>
              </a:rPr>
              <a:t>DENTAL</a:t>
            </a:r>
          </a:p>
          <a:p>
            <a:pPr algn="ctr" defTabSz="914377">
              <a:defRPr/>
            </a:pPr>
            <a:r>
              <a:rPr lang="en-US" sz="2800" b="1" dirty="0" smtClean="0">
                <a:solidFill>
                  <a:srgbClr val="514843"/>
                </a:solidFill>
                <a:latin typeface="Euphemia"/>
                <a:ea typeface="+mn-ea"/>
              </a:rPr>
              <a:t>ISSUES</a:t>
            </a:r>
            <a:endParaRPr lang="en-US" sz="2800" b="1" dirty="0">
              <a:solidFill>
                <a:srgbClr val="FFFFF3">
                  <a:lumMod val="90000"/>
                </a:srgbClr>
              </a:solidFill>
              <a:latin typeface="Euphemia"/>
              <a:ea typeface="+mn-ea"/>
            </a:endParaRPr>
          </a:p>
        </p:txBody>
      </p:sp>
      <p:sp>
        <p:nvSpPr>
          <p:cNvPr id="11" name="TextBox 10"/>
          <p:cNvSpPr txBox="1"/>
          <p:nvPr/>
        </p:nvSpPr>
        <p:spPr>
          <a:xfrm>
            <a:off x="8358505" y="3068161"/>
            <a:ext cx="2775660" cy="954107"/>
          </a:xfrm>
          <a:prstGeom prst="rect">
            <a:avLst/>
          </a:prstGeom>
          <a:solidFill>
            <a:schemeClr val="accent6">
              <a:lumMod val="20000"/>
              <a:lumOff val="80000"/>
            </a:schemeClr>
          </a:solidFill>
        </p:spPr>
        <p:txBody>
          <a:bodyPr wrap="square" rtlCol="0">
            <a:spAutoFit/>
          </a:bodyPr>
          <a:lstStyle/>
          <a:p>
            <a:pPr algn="ctr" defTabSz="914377">
              <a:defRPr/>
            </a:pPr>
            <a:r>
              <a:rPr lang="en-US" sz="2800" b="1" dirty="0">
                <a:solidFill>
                  <a:srgbClr val="514843"/>
                </a:solidFill>
                <a:latin typeface="Euphemia"/>
                <a:ea typeface="+mn-ea"/>
              </a:rPr>
              <a:t>EAR INFECTION</a:t>
            </a:r>
            <a:endParaRPr lang="en-US" sz="2800" b="1" dirty="0">
              <a:solidFill>
                <a:srgbClr val="FFFFF3">
                  <a:lumMod val="90000"/>
                </a:srgbClr>
              </a:solidFill>
              <a:latin typeface="Euphemia"/>
              <a:ea typeface="+mn-ea"/>
            </a:endParaRPr>
          </a:p>
        </p:txBody>
      </p:sp>
      <p:sp>
        <p:nvSpPr>
          <p:cNvPr id="12" name="TextBox 11"/>
          <p:cNvSpPr txBox="1"/>
          <p:nvPr/>
        </p:nvSpPr>
        <p:spPr>
          <a:xfrm>
            <a:off x="8699711" y="1775986"/>
            <a:ext cx="3214861" cy="954107"/>
          </a:xfrm>
          <a:prstGeom prst="rect">
            <a:avLst/>
          </a:prstGeom>
          <a:solidFill>
            <a:schemeClr val="accent6">
              <a:lumMod val="60000"/>
              <a:lumOff val="40000"/>
            </a:schemeClr>
          </a:solidFill>
        </p:spPr>
        <p:txBody>
          <a:bodyPr wrap="square" rtlCol="0">
            <a:spAutoFit/>
          </a:bodyPr>
          <a:lstStyle/>
          <a:p>
            <a:pPr algn="ctr" defTabSz="914377">
              <a:defRPr/>
            </a:pPr>
            <a:r>
              <a:rPr lang="en-US" sz="2800" b="1" dirty="0">
                <a:solidFill>
                  <a:srgbClr val="514843"/>
                </a:solidFill>
                <a:latin typeface="Euphemia"/>
                <a:ea typeface="+mn-ea"/>
              </a:rPr>
              <a:t>UNDERTREATED ILLNESSES </a:t>
            </a:r>
            <a:endParaRPr lang="en-US" sz="2800" b="1" dirty="0">
              <a:solidFill>
                <a:srgbClr val="FFFFF3">
                  <a:lumMod val="90000"/>
                </a:srgbClr>
              </a:solidFill>
              <a:latin typeface="Euphemia"/>
              <a:ea typeface="+mn-ea"/>
            </a:endParaRPr>
          </a:p>
        </p:txBody>
      </p:sp>
      <p:sp>
        <p:nvSpPr>
          <p:cNvPr id="13" name="TextBox 12"/>
          <p:cNvSpPr txBox="1"/>
          <p:nvPr/>
        </p:nvSpPr>
        <p:spPr>
          <a:xfrm>
            <a:off x="9185833" y="532406"/>
            <a:ext cx="2728739" cy="954107"/>
          </a:xfrm>
          <a:prstGeom prst="rect">
            <a:avLst/>
          </a:prstGeom>
          <a:solidFill>
            <a:schemeClr val="accent6">
              <a:lumMod val="75000"/>
            </a:schemeClr>
          </a:solidFill>
        </p:spPr>
        <p:txBody>
          <a:bodyPr wrap="square" rtlCol="0">
            <a:spAutoFit/>
          </a:bodyPr>
          <a:lstStyle/>
          <a:p>
            <a:pPr algn="ctr" defTabSz="914377">
              <a:defRPr/>
            </a:pPr>
            <a:r>
              <a:rPr lang="en-US" sz="2800" b="1" dirty="0">
                <a:solidFill>
                  <a:srgbClr val="514843"/>
                </a:solidFill>
                <a:latin typeface="Euphemia"/>
                <a:ea typeface="+mn-ea"/>
              </a:rPr>
              <a:t>STOMACH PROBLEMS </a:t>
            </a:r>
            <a:endParaRPr lang="en-US" sz="2800" b="1" dirty="0">
              <a:solidFill>
                <a:srgbClr val="FFFFF3">
                  <a:lumMod val="90000"/>
                </a:srgbClr>
              </a:solidFill>
              <a:latin typeface="Euphemia"/>
              <a:ea typeface="+mn-ea"/>
            </a:endParaRPr>
          </a:p>
        </p:txBody>
      </p:sp>
      <p:sp>
        <p:nvSpPr>
          <p:cNvPr id="14" name="TextBox 13"/>
          <p:cNvSpPr txBox="1"/>
          <p:nvPr/>
        </p:nvSpPr>
        <p:spPr>
          <a:xfrm>
            <a:off x="4931978" y="5284339"/>
            <a:ext cx="3045511" cy="954107"/>
          </a:xfrm>
          <a:prstGeom prst="rect">
            <a:avLst/>
          </a:prstGeom>
          <a:solidFill>
            <a:schemeClr val="accent6">
              <a:lumMod val="60000"/>
              <a:lumOff val="40000"/>
            </a:schemeClr>
          </a:solidFill>
        </p:spPr>
        <p:txBody>
          <a:bodyPr wrap="square" rtlCol="0">
            <a:spAutoFit/>
          </a:bodyPr>
          <a:lstStyle/>
          <a:p>
            <a:pPr algn="ctr" defTabSz="914377">
              <a:defRPr/>
            </a:pPr>
            <a:r>
              <a:rPr lang="en-US" sz="2800" b="1" dirty="0">
                <a:solidFill>
                  <a:srgbClr val="514843"/>
                </a:solidFill>
                <a:latin typeface="Euphemia"/>
                <a:ea typeface="+mn-ea"/>
              </a:rPr>
              <a:t>POOR COMMUNICATE</a:t>
            </a:r>
            <a:r>
              <a:rPr lang="en-US" sz="2800" b="1" dirty="0">
                <a:solidFill>
                  <a:srgbClr val="FFFFF3">
                    <a:lumMod val="90000"/>
                  </a:srgbClr>
                </a:solidFill>
                <a:latin typeface="Euphemia"/>
                <a:ea typeface="+mn-ea"/>
              </a:rPr>
              <a:t> </a:t>
            </a:r>
          </a:p>
        </p:txBody>
      </p:sp>
      <p:sp>
        <p:nvSpPr>
          <p:cNvPr id="15" name="Google Shape;473;p44"/>
          <p:cNvSpPr txBox="1">
            <a:spLocks/>
          </p:cNvSpPr>
          <p:nvPr/>
        </p:nvSpPr>
        <p:spPr bwMode="auto">
          <a:xfrm>
            <a:off x="3485012" y="682966"/>
            <a:ext cx="5214699"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rtlCol="0" anchor="b" anchorCtr="0" compatLnSpc="1">
            <a:prstTxWarp prst="textNoShape">
              <a:avLst/>
            </a:prstTxWarp>
            <a:noAutofit/>
          </a:bodyPr>
          <a:lstStyle>
            <a:lvl1pPr algn="l" defTabSz="912813" rtl="0" eaLnBrk="1" fontAlgn="base" hangingPunct="1">
              <a:lnSpc>
                <a:spcPct val="90000"/>
              </a:lnSpc>
              <a:spcBef>
                <a:spcPct val="0"/>
              </a:spcBef>
              <a:spcAft>
                <a:spcPct val="0"/>
              </a:spcAft>
              <a:defRPr sz="3200" b="1" kern="1200">
                <a:solidFill>
                  <a:schemeClr val="tx1"/>
                </a:solidFill>
                <a:latin typeface="+mj-lt"/>
                <a:ea typeface="ＭＳ Ｐゴシック" charset="0"/>
                <a:cs typeface="+mj-cs"/>
              </a:defRPr>
            </a:lvl1pPr>
            <a:lvl2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2pPr>
            <a:lvl3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3pPr>
            <a:lvl4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4pPr>
            <a:lvl5pPr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ea typeface="ＭＳ Ｐゴシック" charset="0"/>
              </a:defRPr>
            </a:lvl5pPr>
            <a:lvl6pPr marL="4572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6pPr>
            <a:lvl7pPr marL="9144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7pPr>
            <a:lvl8pPr marL="13716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8pPr>
            <a:lvl9pPr marL="1828800" algn="l" defTabSz="912813" rtl="0" eaLnBrk="1" fontAlgn="base" hangingPunct="1">
              <a:lnSpc>
                <a:spcPct val="90000"/>
              </a:lnSpc>
              <a:spcBef>
                <a:spcPct val="0"/>
              </a:spcBef>
              <a:spcAft>
                <a:spcPct val="0"/>
              </a:spcAft>
              <a:defRPr sz="3200" b="1">
                <a:solidFill>
                  <a:schemeClr val="tx1"/>
                </a:solidFill>
                <a:latin typeface="Arial" panose="020B0604020202020204" pitchFamily="34" charset="0"/>
              </a:defRPr>
            </a:lvl9pPr>
          </a:lstStyle>
          <a:p>
            <a:pPr algn="ctr" defTabSz="912791">
              <a:lnSpc>
                <a:spcPct val="85000"/>
              </a:lnSpc>
              <a:spcBef>
                <a:spcPts val="0"/>
              </a:spcBef>
              <a:buClr>
                <a:srgbClr val="514843"/>
              </a:buClr>
              <a:buSzPts val="4400"/>
              <a:defRPr/>
            </a:pPr>
            <a:r>
              <a:rPr lang="en-US" sz="4400" dirty="0">
                <a:solidFill>
                  <a:srgbClr val="514843"/>
                </a:solidFill>
                <a:effectLst>
                  <a:outerShdw blurRad="38100" dist="38100" dir="2700000" algn="tl">
                    <a:srgbClr val="000000">
                      <a:alpha val="43137"/>
                    </a:srgbClr>
                  </a:outerShdw>
                </a:effectLst>
                <a:latin typeface="Plantagenet Cherokee"/>
                <a:ea typeface="Calibri"/>
                <a:cs typeface="Calibri"/>
                <a:sym typeface="Calibri"/>
              </a:rPr>
              <a:t>IMPACT ON </a:t>
            </a:r>
          </a:p>
          <a:p>
            <a:pPr algn="ctr" defTabSz="912791">
              <a:lnSpc>
                <a:spcPct val="85000"/>
              </a:lnSpc>
              <a:spcBef>
                <a:spcPts val="0"/>
              </a:spcBef>
              <a:buClr>
                <a:srgbClr val="514843"/>
              </a:buClr>
              <a:buSzPts val="4400"/>
              <a:defRPr/>
            </a:pPr>
            <a:r>
              <a:rPr lang="en-US" sz="4400" dirty="0">
                <a:solidFill>
                  <a:srgbClr val="514843"/>
                </a:solidFill>
                <a:effectLst>
                  <a:outerShdw blurRad="38100" dist="38100" dir="2700000" algn="tl">
                    <a:srgbClr val="000000">
                      <a:alpha val="43137"/>
                    </a:srgbClr>
                  </a:outerShdw>
                </a:effectLst>
                <a:latin typeface="Plantagenet Cherokee"/>
                <a:ea typeface="Calibri"/>
                <a:cs typeface="Calibri"/>
                <a:sym typeface="Calibri"/>
              </a:rPr>
              <a:t>MEDICAL HEALTH</a:t>
            </a:r>
          </a:p>
        </p:txBody>
      </p:sp>
      <p:pic>
        <p:nvPicPr>
          <p:cNvPr id="16" name="Picture 2" descr="Free Vector | Medicine line icons"/>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9893" t="26254" r="9930" b="7237"/>
          <a:stretch/>
        </p:blipFill>
        <p:spPr bwMode="auto">
          <a:xfrm>
            <a:off x="4178041" y="1764549"/>
            <a:ext cx="3836505" cy="318246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p:cNvSpPr txBox="1">
            <a:spLocks/>
          </p:cNvSpPr>
          <p:nvPr/>
        </p:nvSpPr>
        <p:spPr>
          <a:xfrm>
            <a:off x="8832927" y="6492874"/>
            <a:ext cx="2950757" cy="365127"/>
          </a:xfrm>
          <a:prstGeom prst="rect">
            <a:avLst/>
          </a:prstGeom>
        </p:spPr>
        <p:txBody>
          <a:bodyPr vert="horz" lIns="0" tIns="45720" rIns="0" bIns="45720" rtlCol="0" anchor="ctr"/>
          <a:lstStyle>
            <a:defPPr>
              <a:defRPr lang="en-US"/>
            </a:defPPr>
            <a:lvl1pPr marL="0" algn="ctr" defTabSz="914400" rtl="0" eaLnBrk="1" latinLnBrk="0" hangingPunct="1">
              <a:defRPr sz="1200" kern="1200" baseline="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891">
              <a:defRPr/>
            </a:pPr>
            <a:r>
              <a:rPr lang="en-US" dirty="0">
                <a:solidFill>
                  <a:prstClr val="black"/>
                </a:solidFill>
                <a:latin typeface="Euphemia"/>
              </a:rPr>
              <a:t>Los Angeles County Office of Education</a:t>
            </a:r>
          </a:p>
        </p:txBody>
      </p:sp>
    </p:spTree>
    <p:extLst>
      <p:ext uri="{BB962C8B-B14F-4D97-AF65-F5344CB8AC3E}">
        <p14:creationId xmlns:p14="http://schemas.microsoft.com/office/powerpoint/2010/main" val="1868031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609" y="893877"/>
            <a:ext cx="5101981" cy="1015663"/>
          </a:xfrm>
          <a:prstGeom prst="rect">
            <a:avLst/>
          </a:prstGeom>
          <a:solidFill>
            <a:schemeClr val="accent1">
              <a:lumMod val="20000"/>
              <a:lumOff val="80000"/>
            </a:schemeClr>
          </a:solidFill>
          <a:ln w="38100">
            <a:solidFill>
              <a:schemeClr val="tx1"/>
            </a:solidFill>
          </a:ln>
        </p:spPr>
        <p:txBody>
          <a:bodyPr wrap="square">
            <a:spAutoFit/>
          </a:bodyPr>
          <a:lstStyle/>
          <a:p>
            <a:pPr marL="162556" algn="ctr">
              <a:spcBef>
                <a:spcPts val="1067"/>
              </a:spcBef>
              <a:spcAft>
                <a:spcPts val="1067"/>
              </a:spcAft>
              <a:buClr>
                <a:schemeClr val="dk1"/>
              </a:buClr>
              <a:buSzPct val="78688"/>
            </a:pPr>
            <a:r>
              <a:rPr lang="en-US" sz="2000" b="1" dirty="0" smtClean="0">
                <a:solidFill>
                  <a:schemeClr val="dk1"/>
                </a:solidFill>
              </a:rPr>
              <a:t>There are correlation </a:t>
            </a:r>
            <a:r>
              <a:rPr lang="en-US" sz="2000" b="1" dirty="0">
                <a:solidFill>
                  <a:schemeClr val="dk1"/>
                </a:solidFill>
              </a:rPr>
              <a:t>between adverse childhood </a:t>
            </a:r>
            <a:r>
              <a:rPr lang="en-US" sz="2000" b="1" dirty="0" smtClean="0">
                <a:solidFill>
                  <a:schemeClr val="dk1"/>
                </a:solidFill>
              </a:rPr>
              <a:t>experiences (ACEs)                                      &amp; </a:t>
            </a:r>
            <a:r>
              <a:rPr lang="en-US" sz="2000" b="1" dirty="0">
                <a:solidFill>
                  <a:schemeClr val="dk1"/>
                </a:solidFill>
              </a:rPr>
              <a:t>adult homelessness  </a:t>
            </a:r>
          </a:p>
        </p:txBody>
      </p:sp>
      <p:pic>
        <p:nvPicPr>
          <p:cNvPr id="8196" name="Picture 4" descr="Stick Figure Hearts Images, Stock Photos &amp;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l="33949" t="557" r="34025" b="6309"/>
          <a:stretch/>
        </p:blipFill>
        <p:spPr bwMode="auto">
          <a:xfrm>
            <a:off x="5625446" y="2338884"/>
            <a:ext cx="1496741" cy="33118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82093" y="739990"/>
            <a:ext cx="6464595" cy="1323439"/>
          </a:xfrm>
          <a:prstGeom prst="rect">
            <a:avLst/>
          </a:prstGeom>
          <a:solidFill>
            <a:schemeClr val="bg2">
              <a:lumMod val="90000"/>
            </a:schemeClr>
          </a:solidFill>
          <a:ln w="28575">
            <a:solidFill>
              <a:schemeClr val="tx1"/>
            </a:solidFill>
          </a:ln>
        </p:spPr>
        <p:txBody>
          <a:bodyPr wrap="square">
            <a:spAutoFit/>
          </a:bodyPr>
          <a:lstStyle/>
          <a:p>
            <a:pPr marL="162556" algn="ctr">
              <a:spcBef>
                <a:spcPts val="1067"/>
              </a:spcBef>
              <a:spcAft>
                <a:spcPts val="1067"/>
              </a:spcAft>
              <a:buClr>
                <a:schemeClr val="dk1"/>
              </a:buClr>
              <a:buSzPct val="78688"/>
            </a:pPr>
            <a:r>
              <a:rPr lang="en-US" sz="2000" b="1" dirty="0" smtClean="0">
                <a:solidFill>
                  <a:schemeClr val="dk1"/>
                </a:solidFill>
              </a:rPr>
              <a:t>ACEs affect health through </a:t>
            </a:r>
            <a:r>
              <a:rPr lang="en-US" sz="2000" b="1" u="sng" dirty="0" smtClean="0">
                <a:solidFill>
                  <a:schemeClr val="dk1"/>
                </a:solidFill>
              </a:rPr>
              <a:t>STRESS</a:t>
            </a:r>
            <a:r>
              <a:rPr lang="en-US" sz="2000" b="1" dirty="0" smtClean="0">
                <a:solidFill>
                  <a:schemeClr val="dk1"/>
                </a:solidFill>
              </a:rPr>
              <a:t> – prolonged exposure to ACEs (like homelessness) can create </a:t>
            </a:r>
            <a:r>
              <a:rPr lang="en-US" sz="2000" b="1" i="1" dirty="0" smtClean="0">
                <a:solidFill>
                  <a:schemeClr val="dk1"/>
                </a:solidFill>
              </a:rPr>
              <a:t>toxic stress </a:t>
            </a:r>
            <a:r>
              <a:rPr lang="en-US" sz="2000" b="1" dirty="0" smtClean="0">
                <a:solidFill>
                  <a:schemeClr val="dk1"/>
                </a:solidFill>
              </a:rPr>
              <a:t>and damage the </a:t>
            </a:r>
            <a:r>
              <a:rPr lang="en-US" sz="2000" b="1" u="sng" dirty="0" smtClean="0">
                <a:solidFill>
                  <a:schemeClr val="dk1"/>
                </a:solidFill>
              </a:rPr>
              <a:t>developing brain             of a child &amp; affect overall health </a:t>
            </a:r>
            <a:endParaRPr lang="en-US" sz="2000" b="1" u="sng" dirty="0">
              <a:solidFill>
                <a:schemeClr val="dk1"/>
              </a:solidFill>
            </a:endParaRPr>
          </a:p>
        </p:txBody>
      </p:sp>
      <p:sp>
        <p:nvSpPr>
          <p:cNvPr id="4" name="Oval Callout 3"/>
          <p:cNvSpPr/>
          <p:nvPr/>
        </p:nvSpPr>
        <p:spPr>
          <a:xfrm>
            <a:off x="233915" y="2009236"/>
            <a:ext cx="4997303" cy="1016203"/>
          </a:xfrm>
          <a:prstGeom prst="wedgeEllipseCallout">
            <a:avLst>
              <a:gd name="adj1" fmla="val 65871"/>
              <a:gd name="adj2" fmla="val 79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Reduces the ability to respond, learn or figure things out, which can result in problems at school </a:t>
            </a:r>
            <a:endParaRPr lang="en-US" dirty="0">
              <a:solidFill>
                <a:schemeClr val="tx1"/>
              </a:solidFill>
            </a:endParaRPr>
          </a:p>
        </p:txBody>
      </p:sp>
      <p:sp>
        <p:nvSpPr>
          <p:cNvPr id="8" name="Oval Callout 7"/>
          <p:cNvSpPr/>
          <p:nvPr/>
        </p:nvSpPr>
        <p:spPr>
          <a:xfrm>
            <a:off x="7070652" y="2168163"/>
            <a:ext cx="5007934" cy="1255520"/>
          </a:xfrm>
          <a:prstGeom prst="wedgeEllipseCallout">
            <a:avLst>
              <a:gd name="adj1" fmla="val -58814"/>
              <a:gd name="adj2" fmla="val -66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Lowers tolerance for stress, which can result in behaviors such as fighting, checking-out or defiance </a:t>
            </a:r>
            <a:endParaRPr lang="en-US" dirty="0">
              <a:solidFill>
                <a:schemeClr val="tx1"/>
              </a:solidFill>
            </a:endParaRPr>
          </a:p>
        </p:txBody>
      </p:sp>
      <p:sp>
        <p:nvSpPr>
          <p:cNvPr id="9" name="Oval Callout 8"/>
          <p:cNvSpPr/>
          <p:nvPr/>
        </p:nvSpPr>
        <p:spPr>
          <a:xfrm>
            <a:off x="233914" y="3166363"/>
            <a:ext cx="4997303" cy="1016203"/>
          </a:xfrm>
          <a:prstGeom prst="wedgeEllipseCallout">
            <a:avLst>
              <a:gd name="adj1" fmla="val 66084"/>
              <a:gd name="adj2" fmla="val -83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Increased difficulty in making friends &amp; maintaining relationships </a:t>
            </a:r>
            <a:endParaRPr lang="en-US" dirty="0">
              <a:solidFill>
                <a:schemeClr val="tx1"/>
              </a:solidFill>
            </a:endParaRPr>
          </a:p>
        </p:txBody>
      </p:sp>
      <p:sp>
        <p:nvSpPr>
          <p:cNvPr id="10" name="Oval Callout 9"/>
          <p:cNvSpPr/>
          <p:nvPr/>
        </p:nvSpPr>
        <p:spPr>
          <a:xfrm>
            <a:off x="7371907" y="3658848"/>
            <a:ext cx="4504660" cy="1255520"/>
          </a:xfrm>
          <a:prstGeom prst="wedgeEllipseCallout">
            <a:avLst>
              <a:gd name="adj1" fmla="val -64948"/>
              <a:gd name="adj2" fmla="val -973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Increased problems with learning &amp; memory, which can be permanent </a:t>
            </a:r>
            <a:endParaRPr lang="en-US" dirty="0">
              <a:solidFill>
                <a:schemeClr val="tx1"/>
              </a:solidFill>
            </a:endParaRPr>
          </a:p>
        </p:txBody>
      </p:sp>
      <p:sp>
        <p:nvSpPr>
          <p:cNvPr id="11" name="Oval Callout 10"/>
          <p:cNvSpPr/>
          <p:nvPr/>
        </p:nvSpPr>
        <p:spPr>
          <a:xfrm>
            <a:off x="329609" y="4561854"/>
            <a:ext cx="4997303" cy="1016203"/>
          </a:xfrm>
          <a:prstGeom prst="wedgeEllipseCallout">
            <a:avLst>
              <a:gd name="adj1" fmla="val 61403"/>
              <a:gd name="adj2" fmla="val -1280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Increased stress hormones which affects the body's ability to fight infection </a:t>
            </a:r>
            <a:endParaRPr lang="en-US" dirty="0">
              <a:solidFill>
                <a:schemeClr val="tx1"/>
              </a:solidFill>
            </a:endParaRPr>
          </a:p>
        </p:txBody>
      </p:sp>
      <p:sp>
        <p:nvSpPr>
          <p:cNvPr id="12" name="Oval Callout 11"/>
          <p:cNvSpPr/>
          <p:nvPr/>
        </p:nvSpPr>
        <p:spPr>
          <a:xfrm>
            <a:off x="6889899" y="5045752"/>
            <a:ext cx="4816548" cy="833163"/>
          </a:xfrm>
          <a:prstGeom prst="wedgeEllipseCallout">
            <a:avLst>
              <a:gd name="adj1" fmla="val -58318"/>
              <a:gd name="adj2" fmla="val -1732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May cause lasting health problems </a:t>
            </a:r>
            <a:endParaRPr lang="en-US" dirty="0">
              <a:solidFill>
                <a:schemeClr val="tx1"/>
              </a:solidFill>
            </a:endParaRPr>
          </a:p>
        </p:txBody>
      </p:sp>
      <p:sp>
        <p:nvSpPr>
          <p:cNvPr id="13" name="Rectangle 12"/>
          <p:cNvSpPr/>
          <p:nvPr/>
        </p:nvSpPr>
        <p:spPr>
          <a:xfrm>
            <a:off x="607702" y="5998573"/>
            <a:ext cx="11268865" cy="646331"/>
          </a:xfrm>
          <a:prstGeom prst="rect">
            <a:avLst/>
          </a:prstGeom>
          <a:solidFill>
            <a:schemeClr val="accent1">
              <a:lumMod val="20000"/>
              <a:lumOff val="80000"/>
            </a:schemeClr>
          </a:solidFill>
          <a:ln w="38100">
            <a:solidFill>
              <a:schemeClr val="tx1"/>
            </a:solidFill>
          </a:ln>
        </p:spPr>
        <p:txBody>
          <a:bodyPr wrap="square">
            <a:spAutoFit/>
          </a:bodyPr>
          <a:lstStyle/>
          <a:p>
            <a:pPr marL="162556" algn="ctr">
              <a:spcBef>
                <a:spcPts val="1067"/>
              </a:spcBef>
              <a:spcAft>
                <a:spcPts val="1067"/>
              </a:spcAft>
              <a:buClr>
                <a:schemeClr val="dk1"/>
              </a:buClr>
              <a:buSzPct val="78688"/>
            </a:pPr>
            <a:r>
              <a:rPr lang="en-US" b="1" dirty="0" smtClean="0">
                <a:solidFill>
                  <a:schemeClr val="dk1"/>
                </a:solidFill>
              </a:rPr>
              <a:t>Survival Mode Response to toxic stress increased a child’s heart rate, blood pressure, breathing and muscle tension.  The “thinking brain” is knocked off-line.  Self protection is a priority!</a:t>
            </a:r>
            <a:endParaRPr lang="en-US" b="1" dirty="0">
              <a:solidFill>
                <a:schemeClr val="dk1"/>
              </a:solidFill>
            </a:endParaRPr>
          </a:p>
        </p:txBody>
      </p:sp>
    </p:spTree>
    <p:extLst>
      <p:ext uri="{BB962C8B-B14F-4D97-AF65-F5344CB8AC3E}">
        <p14:creationId xmlns:p14="http://schemas.microsoft.com/office/powerpoint/2010/main" val="408143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20078" y="433842"/>
            <a:ext cx="11148484" cy="967317"/>
          </a:xfrm>
        </p:spPr>
        <p:txBody>
          <a:bodyPr>
            <a:normAutofit/>
          </a:bodyPr>
          <a:lstStyle/>
          <a:p>
            <a:r>
              <a:rPr lang="en-US" sz="3733" dirty="0"/>
              <a:t>Intersection of Homelessness &amp; Education </a:t>
            </a:r>
          </a:p>
        </p:txBody>
      </p:sp>
      <p:pic>
        <p:nvPicPr>
          <p:cNvPr id="5" name="Picture 4" descr="The History of Psychology—Behaviorism and Humanism | Introduction to Psycholog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307" y="1256159"/>
            <a:ext cx="4515569" cy="5102943"/>
          </a:xfrm>
          <a:prstGeom prst="rect">
            <a:avLst/>
          </a:prstGeom>
        </p:spPr>
      </p:pic>
      <p:sp>
        <p:nvSpPr>
          <p:cNvPr id="3" name="TextBox 2"/>
          <p:cNvSpPr txBox="1"/>
          <p:nvPr/>
        </p:nvSpPr>
        <p:spPr>
          <a:xfrm>
            <a:off x="4553631" y="1457666"/>
            <a:ext cx="4196587" cy="646331"/>
          </a:xfrm>
          <a:prstGeom prst="rect">
            <a:avLst/>
          </a:prstGeom>
          <a:noFill/>
        </p:spPr>
        <p:txBody>
          <a:bodyPr wrap="square" rtlCol="0">
            <a:spAutoFit/>
          </a:bodyPr>
          <a:lstStyle/>
          <a:p>
            <a:r>
              <a:rPr lang="en-US" sz="3600" b="1" dirty="0"/>
              <a:t>SCHOOL = </a:t>
            </a:r>
          </a:p>
        </p:txBody>
      </p:sp>
      <p:sp>
        <p:nvSpPr>
          <p:cNvPr id="4" name="TextBox 3"/>
          <p:cNvSpPr txBox="1"/>
          <p:nvPr/>
        </p:nvSpPr>
        <p:spPr>
          <a:xfrm>
            <a:off x="4638746" y="2006463"/>
            <a:ext cx="4261240" cy="584775"/>
          </a:xfrm>
          <a:prstGeom prst="rect">
            <a:avLst/>
          </a:prstGeom>
          <a:noFill/>
        </p:spPr>
        <p:txBody>
          <a:bodyPr wrap="square" rtlCol="0">
            <a:spAutoFit/>
          </a:bodyPr>
          <a:lstStyle/>
          <a:p>
            <a:pPr marL="285744" indent="-285744">
              <a:buFont typeface="Arial" panose="020B0604020202020204" pitchFamily="34" charset="0"/>
              <a:buChar char="•"/>
            </a:pPr>
            <a:r>
              <a:rPr lang="en-US" sz="3200" dirty="0"/>
              <a:t>Sense of stability</a:t>
            </a:r>
          </a:p>
        </p:txBody>
      </p:sp>
      <p:sp>
        <p:nvSpPr>
          <p:cNvPr id="6" name="TextBox 5"/>
          <p:cNvSpPr txBox="1"/>
          <p:nvPr/>
        </p:nvSpPr>
        <p:spPr>
          <a:xfrm>
            <a:off x="4808463" y="2481880"/>
            <a:ext cx="3771713" cy="1569660"/>
          </a:xfrm>
          <a:prstGeom prst="rect">
            <a:avLst/>
          </a:prstGeom>
          <a:noFill/>
        </p:spPr>
        <p:txBody>
          <a:bodyPr wrap="square" rtlCol="0">
            <a:spAutoFit/>
          </a:bodyPr>
          <a:lstStyle/>
          <a:p>
            <a:pPr marL="285744" indent="-285744">
              <a:buFont typeface="Arial" panose="020B0604020202020204" pitchFamily="34" charset="0"/>
              <a:buChar char="•"/>
            </a:pPr>
            <a:r>
              <a:rPr lang="en-US" sz="3200" dirty="0"/>
              <a:t>Access to resources such as food</a:t>
            </a:r>
          </a:p>
        </p:txBody>
      </p:sp>
      <p:sp>
        <p:nvSpPr>
          <p:cNvPr id="7" name="TextBox 6"/>
          <p:cNvSpPr txBox="1"/>
          <p:nvPr/>
        </p:nvSpPr>
        <p:spPr>
          <a:xfrm>
            <a:off x="5231876" y="3859616"/>
            <a:ext cx="4261240" cy="1077218"/>
          </a:xfrm>
          <a:prstGeom prst="rect">
            <a:avLst/>
          </a:prstGeom>
          <a:noFill/>
        </p:spPr>
        <p:txBody>
          <a:bodyPr wrap="square" rtlCol="0">
            <a:spAutoFit/>
          </a:bodyPr>
          <a:lstStyle/>
          <a:p>
            <a:pPr marL="285744" indent="-285744">
              <a:buFont typeface="Arial" panose="020B0604020202020204" pitchFamily="34" charset="0"/>
              <a:buChar char="•"/>
            </a:pPr>
            <a:r>
              <a:rPr lang="en-US" sz="3200" dirty="0"/>
              <a:t>In-person human connection </a:t>
            </a:r>
          </a:p>
        </p:txBody>
      </p:sp>
      <p:sp>
        <p:nvSpPr>
          <p:cNvPr id="8" name="Rectangle 7"/>
          <p:cNvSpPr/>
          <p:nvPr/>
        </p:nvSpPr>
        <p:spPr>
          <a:xfrm>
            <a:off x="6908454" y="6205213"/>
            <a:ext cx="6096000" cy="307777"/>
          </a:xfrm>
          <a:prstGeom prst="rect">
            <a:avLst/>
          </a:prstGeom>
        </p:spPr>
        <p:txBody>
          <a:bodyPr>
            <a:spAutoFit/>
          </a:bodyPr>
          <a:lstStyle/>
          <a:p>
            <a:r>
              <a:rPr lang="en-US" sz="1400" dirty="0"/>
              <a:t>https://cft.vanderbilt.edu/guides-sub-pages/blooms-taxonomy/</a:t>
            </a:r>
          </a:p>
        </p:txBody>
      </p:sp>
      <p:pic>
        <p:nvPicPr>
          <p:cNvPr id="3074" name="Picture 2" descr="Maslow Before Bloom&amp;quot; Tote Bag by cohenl31 | Redbubbl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12" t="22947" r="11919" b="25854"/>
          <a:stretch/>
        </p:blipFill>
        <p:spPr bwMode="auto">
          <a:xfrm>
            <a:off x="8106643" y="4562454"/>
            <a:ext cx="2004461" cy="17595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looms 2.0 | Universal Design for Learning in HCP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589" y="1736965"/>
            <a:ext cx="2676525" cy="23145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08873" y="4157221"/>
            <a:ext cx="2410682" cy="369332"/>
          </a:xfrm>
          <a:prstGeom prst="rect">
            <a:avLst/>
          </a:prstGeom>
          <a:noFill/>
        </p:spPr>
        <p:txBody>
          <a:bodyPr wrap="square" rtlCol="0">
            <a:spAutoFit/>
          </a:bodyPr>
          <a:lstStyle/>
          <a:p>
            <a:pPr algn="ctr"/>
            <a:r>
              <a:rPr lang="en-US" b="1" dirty="0" smtClean="0"/>
              <a:t>Bloom’s Taxonomy </a:t>
            </a:r>
            <a:endParaRPr lang="en-US" b="1" dirty="0"/>
          </a:p>
        </p:txBody>
      </p:sp>
    </p:spTree>
    <p:extLst>
      <p:ext uri="{BB962C8B-B14F-4D97-AF65-F5344CB8AC3E}">
        <p14:creationId xmlns:p14="http://schemas.microsoft.com/office/powerpoint/2010/main" val="369890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F36F-80FD-D19E-6FBF-CB2E73FC9B93}"/>
              </a:ext>
            </a:extLst>
          </p:cNvPr>
          <p:cNvSpPr>
            <a:spLocks noGrp="1"/>
          </p:cNvSpPr>
          <p:nvPr>
            <p:ph type="title" idx="4294967295"/>
          </p:nvPr>
        </p:nvSpPr>
        <p:spPr>
          <a:xfrm>
            <a:off x="573741" y="293407"/>
            <a:ext cx="10515600" cy="1325563"/>
          </a:xfrm>
        </p:spPr>
        <p:txBody>
          <a:bodyPr/>
          <a:lstStyle/>
          <a:p>
            <a:r>
              <a:rPr lang="en-US" dirty="0"/>
              <a:t>Partnering with </a:t>
            </a:r>
            <a:r>
              <a:rPr lang="en-US" dirty="0" smtClean="0"/>
              <a:t>Schools </a:t>
            </a:r>
            <a:endParaRPr lang="en-US" dirty="0"/>
          </a:p>
        </p:txBody>
      </p:sp>
      <p:sp>
        <p:nvSpPr>
          <p:cNvPr id="3" name="Content Placeholder 2">
            <a:extLst>
              <a:ext uri="{FF2B5EF4-FFF2-40B4-BE49-F238E27FC236}">
                <a16:creationId xmlns:a16="http://schemas.microsoft.com/office/drawing/2014/main" id="{02EF6B1B-4038-3360-CCB8-EE08AED66FB5}"/>
              </a:ext>
            </a:extLst>
          </p:cNvPr>
          <p:cNvSpPr>
            <a:spLocks noGrp="1"/>
          </p:cNvSpPr>
          <p:nvPr>
            <p:ph idx="4294967295"/>
          </p:nvPr>
        </p:nvSpPr>
        <p:spPr>
          <a:xfrm>
            <a:off x="735106" y="1242920"/>
            <a:ext cx="10515600" cy="4351338"/>
          </a:xfrm>
        </p:spPr>
        <p:txBody>
          <a:bodyPr/>
          <a:lstStyle/>
          <a:p>
            <a:r>
              <a:rPr lang="en-US" dirty="0" smtClean="0"/>
              <a:t>Complete the school Housing Questionnaires (HQ)</a:t>
            </a:r>
          </a:p>
          <a:p>
            <a:pPr lvl="1"/>
            <a:r>
              <a:rPr lang="en-US" dirty="0" smtClean="0"/>
              <a:t>Focused on housing type  </a:t>
            </a:r>
          </a:p>
          <a:p>
            <a:pPr lvl="1"/>
            <a:r>
              <a:rPr lang="en-US" dirty="0" smtClean="0"/>
              <a:t>Required annually </a:t>
            </a:r>
            <a:r>
              <a:rPr lang="en-US" dirty="0" smtClean="0"/>
              <a:t> </a:t>
            </a:r>
            <a:endParaRPr lang="en-US" dirty="0"/>
          </a:p>
          <a:p>
            <a:r>
              <a:rPr lang="en-US" dirty="0" smtClean="0"/>
              <a:t>Address</a:t>
            </a:r>
          </a:p>
          <a:p>
            <a:pPr lvl="1"/>
            <a:r>
              <a:rPr lang="en-US" dirty="0" smtClean="0"/>
              <a:t>Provide the best address </a:t>
            </a:r>
            <a:endParaRPr lang="en-US" dirty="0"/>
          </a:p>
          <a:p>
            <a:r>
              <a:rPr lang="en-US" dirty="0"/>
              <a:t>Share </a:t>
            </a:r>
            <a:r>
              <a:rPr lang="en-US" dirty="0" smtClean="0"/>
              <a:t>changes</a:t>
            </a:r>
          </a:p>
          <a:p>
            <a:pPr lvl="1"/>
            <a:r>
              <a:rPr lang="en-US" dirty="0" smtClean="0"/>
              <a:t>In address</a:t>
            </a:r>
          </a:p>
          <a:p>
            <a:pPr lvl="1"/>
            <a:r>
              <a:rPr lang="en-US" dirty="0" smtClean="0"/>
              <a:t>In status </a:t>
            </a:r>
            <a:endParaRPr lang="en-US" dirty="0"/>
          </a:p>
          <a:p>
            <a:r>
              <a:rPr lang="en-US" dirty="0"/>
              <a:t>Attend school </a:t>
            </a:r>
          </a:p>
          <a:p>
            <a:r>
              <a:rPr lang="en-US" dirty="0" smtClean="0"/>
              <a:t>Collaborate on behalf of your child</a:t>
            </a:r>
            <a:endParaRPr lang="en-US" dirty="0" smtClean="0"/>
          </a:p>
          <a:p>
            <a:r>
              <a:rPr lang="en-US" dirty="0" smtClean="0"/>
              <a:t>Immunizations </a:t>
            </a:r>
            <a:endParaRPr lang="en-US" dirty="0"/>
          </a:p>
          <a:p>
            <a:endParaRPr lang="en-US" dirty="0"/>
          </a:p>
        </p:txBody>
      </p:sp>
      <p:pic>
        <p:nvPicPr>
          <p:cNvPr id="4098" name="Picture 2" descr="Working together: Let's get back to the business of business | ICX  Asso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364" y="1826518"/>
            <a:ext cx="6049869" cy="318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21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477D-A17F-5CEB-CDD6-86934B4F1F5C}"/>
              </a:ext>
            </a:extLst>
          </p:cNvPr>
          <p:cNvSpPr>
            <a:spLocks noGrp="1"/>
          </p:cNvSpPr>
          <p:nvPr>
            <p:ph type="title" idx="4294967295"/>
          </p:nvPr>
        </p:nvSpPr>
        <p:spPr>
          <a:xfrm>
            <a:off x="457200" y="284442"/>
            <a:ext cx="10515600" cy="1325563"/>
          </a:xfrm>
        </p:spPr>
        <p:txBody>
          <a:bodyPr/>
          <a:lstStyle/>
          <a:p>
            <a:r>
              <a:rPr lang="en-US" dirty="0"/>
              <a:t>Importance of an </a:t>
            </a:r>
            <a:r>
              <a:rPr lang="en-US" dirty="0" smtClean="0"/>
              <a:t>Education </a:t>
            </a:r>
            <a:endParaRPr lang="en-US" dirty="0"/>
          </a:p>
        </p:txBody>
      </p:sp>
      <p:sp>
        <p:nvSpPr>
          <p:cNvPr id="4" name="TextBox 3"/>
          <p:cNvSpPr txBox="1"/>
          <p:nvPr/>
        </p:nvSpPr>
        <p:spPr>
          <a:xfrm>
            <a:off x="457200" y="1286220"/>
            <a:ext cx="11421035"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 </a:t>
            </a:r>
            <a:r>
              <a:rPr lang="en-US" sz="2400" dirty="0"/>
              <a:t>lack of high school degree is the biggest risk factor for experiencing homelessness as a young adult.</a:t>
            </a:r>
          </a:p>
          <a:p>
            <a:pPr marL="285750" indent="-285750">
              <a:buFont typeface="Arial" panose="020B0604020202020204" pitchFamily="34" charset="0"/>
              <a:buChar char="•"/>
            </a:pPr>
            <a:r>
              <a:rPr lang="en-US" sz="2400" dirty="0" smtClean="0"/>
              <a:t>School </a:t>
            </a:r>
            <a:r>
              <a:rPr lang="en-US" sz="2400" dirty="0"/>
              <a:t>may be one of the few stable places in a homeless student’s life and a location that can help with resources and support.  </a:t>
            </a:r>
          </a:p>
          <a:p>
            <a:pPr marL="285750" indent="-285750">
              <a:buFont typeface="Arial" panose="020B0604020202020204" pitchFamily="34" charset="0"/>
              <a:buChar char="•"/>
            </a:pPr>
            <a:r>
              <a:rPr lang="en-US" sz="2400" dirty="0" smtClean="0"/>
              <a:t>Positive </a:t>
            </a:r>
            <a:r>
              <a:rPr lang="en-US" sz="2400" dirty="0"/>
              <a:t>school climates have shown to serve as a protective factor </a:t>
            </a:r>
            <a:r>
              <a:rPr lang="en-US" sz="2400" dirty="0" smtClean="0"/>
              <a:t>against any difficult effects of homelessness.</a:t>
            </a:r>
            <a:endParaRPr lang="en-US" sz="2400" dirty="0"/>
          </a:p>
          <a:p>
            <a:pPr marL="285750" indent="-285750">
              <a:buFont typeface="Arial" panose="020B0604020202020204" pitchFamily="34" charset="0"/>
              <a:buChar char="•"/>
            </a:pPr>
            <a:r>
              <a:rPr lang="en-US" sz="2400" dirty="0" smtClean="0"/>
              <a:t>Education </a:t>
            </a:r>
            <a:r>
              <a:rPr lang="en-US" sz="2400" dirty="0"/>
              <a:t>is the most important long-term strategy to </a:t>
            </a:r>
            <a:r>
              <a:rPr lang="en-US" sz="2400" dirty="0" smtClean="0"/>
              <a:t>addressing </a:t>
            </a:r>
            <a:r>
              <a:rPr lang="en-US" sz="2400" dirty="0"/>
              <a:t>and </a:t>
            </a:r>
            <a:r>
              <a:rPr lang="en-US" sz="2400" dirty="0" smtClean="0"/>
              <a:t>preventing </a:t>
            </a:r>
            <a:r>
              <a:rPr lang="en-US" sz="2400" dirty="0"/>
              <a:t>child and youth homelessness.</a:t>
            </a:r>
          </a:p>
          <a:p>
            <a:pPr marL="285750" indent="-285750">
              <a:buFont typeface="Arial" panose="020B0604020202020204" pitchFamily="34" charset="0"/>
              <a:buChar char="•"/>
            </a:pPr>
            <a:r>
              <a:rPr lang="en-US" sz="2400" dirty="0" smtClean="0"/>
              <a:t>Education creates a sustainable </a:t>
            </a:r>
            <a:r>
              <a:rPr lang="en-US" sz="2400" dirty="0"/>
              <a:t>living with a livable wage </a:t>
            </a:r>
            <a:r>
              <a:rPr lang="en-US" sz="2400" dirty="0" smtClean="0"/>
              <a:t>which can result in </a:t>
            </a:r>
            <a:r>
              <a:rPr lang="en-US" sz="2400" dirty="0"/>
              <a:t>stable housing. </a:t>
            </a:r>
            <a:endParaRPr lang="en-US" sz="2400" dirty="0" smtClean="0"/>
          </a:p>
          <a:p>
            <a:r>
              <a:rPr lang="en-US" dirty="0" smtClean="0"/>
              <a:t> </a:t>
            </a:r>
            <a:endParaRPr lang="en-US" dirty="0"/>
          </a:p>
          <a:p>
            <a:r>
              <a:rPr lang="en-US" dirty="0"/>
              <a:t>	</a:t>
            </a:r>
          </a:p>
        </p:txBody>
      </p:sp>
      <p:pic>
        <p:nvPicPr>
          <p:cNvPr id="5122" name="Picture 2" descr="https://lh4.googleusercontent.com/PbfIv1QnbThl5Iaq4v-_DP-9ABPUmekaqKRSjfGFgXeEpi7rtkNwsblXDI5VjfyBhvu7ES7oQzZcfbiLT17QLOwp7lNl4aPyNhU02mYepq6X6dSCGAWCCYidokdgHVEsiKtZeGEFEhfR9q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870" y="4695077"/>
            <a:ext cx="3026520" cy="200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603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139474-C4DE-9942-9C48-97627D35E33E}"/>
              </a:ext>
            </a:extLst>
          </p:cNvPr>
          <p:cNvSpPr txBox="1"/>
          <p:nvPr/>
        </p:nvSpPr>
        <p:spPr>
          <a:xfrm>
            <a:off x="1485233" y="645850"/>
            <a:ext cx="9215508" cy="646331"/>
          </a:xfrm>
          <a:prstGeom prst="rect">
            <a:avLst/>
          </a:prstGeom>
          <a:noFill/>
        </p:spPr>
        <p:txBody>
          <a:bodyPr wrap="square" rtlCol="0">
            <a:spAutoFit/>
          </a:bodyPr>
          <a:lstStyle/>
          <a:p>
            <a:r>
              <a:rPr lang="en-US" sz="3600" dirty="0">
                <a:ea typeface="+mj-ea"/>
                <a:cs typeface="+mj-cs"/>
              </a:rPr>
              <a:t>Median Income and Educational Attainment</a:t>
            </a:r>
            <a:endParaRPr lang="en-US" dirty="0"/>
          </a:p>
        </p:txBody>
      </p:sp>
      <p:pic>
        <p:nvPicPr>
          <p:cNvPr id="6" name="Picture 5">
            <a:extLst>
              <a:ext uri="{FF2B5EF4-FFF2-40B4-BE49-F238E27FC236}">
                <a16:creationId xmlns:a16="http://schemas.microsoft.com/office/drawing/2014/main" id="{7AFBC326-0A9A-0D41-810C-BD6FC761E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31" y="1447247"/>
            <a:ext cx="10226140" cy="5072823"/>
          </a:xfrm>
          <a:prstGeom prst="rect">
            <a:avLst/>
          </a:prstGeom>
        </p:spPr>
      </p:pic>
    </p:spTree>
    <p:extLst>
      <p:ext uri="{BB962C8B-B14F-4D97-AF65-F5344CB8AC3E}">
        <p14:creationId xmlns:p14="http://schemas.microsoft.com/office/powerpoint/2010/main" val="65016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LAWS &amp; RIGHTS </a:t>
            </a:r>
            <a:endParaRPr lang="en-US" dirty="0"/>
          </a:p>
        </p:txBody>
      </p:sp>
      <p:sp>
        <p:nvSpPr>
          <p:cNvPr id="3" name="Text Placeholder 2"/>
          <p:cNvSpPr>
            <a:spLocks noGrp="1"/>
          </p:cNvSpPr>
          <p:nvPr>
            <p:ph type="body" idx="1"/>
          </p:nvPr>
        </p:nvSpPr>
        <p:spPr>
          <a:ln w="57150">
            <a:solidFill>
              <a:schemeClr val="tx1"/>
            </a:solidFill>
          </a:ln>
        </p:spPr>
        <p:txBody>
          <a:bodyPr/>
          <a:lstStyle/>
          <a:p>
            <a:r>
              <a:rPr lang="en-US" sz="6000" dirty="0" smtClean="0"/>
              <a:t>State Laws</a:t>
            </a:r>
            <a:endParaRPr lang="en-US" sz="6000" dirty="0"/>
          </a:p>
        </p:txBody>
      </p:sp>
      <p:sp>
        <p:nvSpPr>
          <p:cNvPr id="4" name="Content Placeholder 3"/>
          <p:cNvSpPr>
            <a:spLocks noGrp="1"/>
          </p:cNvSpPr>
          <p:nvPr>
            <p:ph sz="half" idx="2"/>
          </p:nvPr>
        </p:nvSpPr>
        <p:spPr/>
        <p:txBody>
          <a:bodyPr/>
          <a:lstStyle/>
          <a:p>
            <a:r>
              <a:rPr lang="en-US" dirty="0" smtClean="0"/>
              <a:t>Education Code – enforces the McKinney-Vento Assistance Act</a:t>
            </a:r>
          </a:p>
          <a:p>
            <a:pPr marL="0" indent="0">
              <a:buNone/>
            </a:pPr>
            <a:endParaRPr lang="en-US" dirty="0"/>
          </a:p>
        </p:txBody>
      </p:sp>
      <p:sp>
        <p:nvSpPr>
          <p:cNvPr id="5" name="Text Placeholder 4"/>
          <p:cNvSpPr>
            <a:spLocks noGrp="1"/>
          </p:cNvSpPr>
          <p:nvPr>
            <p:ph type="body" sz="quarter" idx="3"/>
          </p:nvPr>
        </p:nvSpPr>
        <p:spPr>
          <a:ln w="57150">
            <a:solidFill>
              <a:schemeClr val="tx1"/>
            </a:solidFill>
          </a:ln>
        </p:spPr>
        <p:txBody>
          <a:bodyPr/>
          <a:lstStyle/>
          <a:p>
            <a:r>
              <a:rPr lang="en-US" sz="6000" dirty="0" smtClean="0"/>
              <a:t>Federal Laws </a:t>
            </a:r>
            <a:endParaRPr lang="en-US" sz="6000" dirty="0"/>
          </a:p>
        </p:txBody>
      </p:sp>
      <p:sp>
        <p:nvSpPr>
          <p:cNvPr id="6" name="Content Placeholder 5"/>
          <p:cNvSpPr>
            <a:spLocks noGrp="1"/>
          </p:cNvSpPr>
          <p:nvPr>
            <p:ph sz="quarter" idx="4"/>
          </p:nvPr>
        </p:nvSpPr>
        <p:spPr/>
        <p:txBody>
          <a:bodyPr/>
          <a:lstStyle/>
          <a:p>
            <a:r>
              <a:rPr lang="en-US" dirty="0" smtClean="0"/>
              <a:t>McKinney-Vento Assistance Act </a:t>
            </a:r>
            <a:endParaRPr lang="en-US" dirty="0"/>
          </a:p>
        </p:txBody>
      </p:sp>
      <p:pic>
        <p:nvPicPr>
          <p:cNvPr id="1026" name="Picture 2" descr="California Coronavirus Map and Case Count - The New York Times"/>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39789" y="2810513"/>
            <a:ext cx="5530647" cy="3688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a states Royalty Free Vector Image - Vecto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20704"/>
          <a:stretch/>
        </p:blipFill>
        <p:spPr bwMode="auto">
          <a:xfrm>
            <a:off x="6370436" y="2554664"/>
            <a:ext cx="5137226" cy="3544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966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AA7C-CB6B-F8F3-9B06-2B4A5EEF5D2F}"/>
              </a:ext>
            </a:extLst>
          </p:cNvPr>
          <p:cNvSpPr>
            <a:spLocks noGrp="1"/>
          </p:cNvSpPr>
          <p:nvPr>
            <p:ph type="title" idx="4294967295"/>
          </p:nvPr>
        </p:nvSpPr>
        <p:spPr>
          <a:xfrm>
            <a:off x="726142" y="320301"/>
            <a:ext cx="10515600" cy="1325563"/>
          </a:xfrm>
        </p:spPr>
        <p:txBody>
          <a:bodyPr/>
          <a:lstStyle/>
          <a:p>
            <a:r>
              <a:rPr lang="en-US" dirty="0"/>
              <a:t>Parents </a:t>
            </a:r>
            <a:r>
              <a:rPr lang="en-US" dirty="0" smtClean="0"/>
              <a:t>Make </a:t>
            </a:r>
            <a:r>
              <a:rPr lang="en-US" dirty="0"/>
              <a:t>the </a:t>
            </a:r>
            <a:r>
              <a:rPr lang="en-US" dirty="0" smtClean="0"/>
              <a:t>Difference </a:t>
            </a:r>
            <a:endParaRPr lang="en-US" dirty="0"/>
          </a:p>
        </p:txBody>
      </p:sp>
      <p:sp>
        <p:nvSpPr>
          <p:cNvPr id="4" name="TextBox 3"/>
          <p:cNvSpPr txBox="1"/>
          <p:nvPr/>
        </p:nvSpPr>
        <p:spPr>
          <a:xfrm>
            <a:off x="726142" y="1497106"/>
            <a:ext cx="1124174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You are your child’s first and best teacher</a:t>
            </a:r>
          </a:p>
          <a:p>
            <a:pPr marL="285750" indent="-285750">
              <a:buFont typeface="Arial" panose="020B0604020202020204" pitchFamily="34" charset="0"/>
              <a:buChar char="•"/>
            </a:pPr>
            <a:r>
              <a:rPr lang="en-US" sz="2000" dirty="0" smtClean="0"/>
              <a:t>Make </a:t>
            </a:r>
            <a:r>
              <a:rPr lang="en-US" sz="2000" dirty="0"/>
              <a:t>sure your child goes to school every day and </a:t>
            </a:r>
            <a:r>
              <a:rPr lang="en-US" sz="2000" dirty="0" smtClean="0"/>
              <a:t>arrives rested </a:t>
            </a:r>
            <a:r>
              <a:rPr lang="en-US" sz="2000" dirty="0"/>
              <a:t>and fed.</a:t>
            </a:r>
          </a:p>
          <a:p>
            <a:pPr marL="285750" indent="-285750">
              <a:buFont typeface="Arial" panose="020B0604020202020204" pitchFamily="34" charset="0"/>
              <a:buChar char="•"/>
            </a:pPr>
            <a:r>
              <a:rPr lang="en-US" sz="2000" dirty="0" smtClean="0"/>
              <a:t>Provide </a:t>
            </a:r>
            <a:r>
              <a:rPr lang="en-US" sz="2000" dirty="0"/>
              <a:t>a quiet place for your child to do homework</a:t>
            </a:r>
            <a:r>
              <a:rPr lang="en-US" sz="2000" dirty="0" smtClean="0"/>
              <a:t>, and </a:t>
            </a:r>
            <a:r>
              <a:rPr lang="en-US" sz="2000" dirty="0"/>
              <a:t>set aside time every day to help your child </a:t>
            </a:r>
            <a:r>
              <a:rPr lang="en-US" sz="2000" dirty="0" smtClean="0"/>
              <a:t>with homework</a:t>
            </a:r>
            <a:r>
              <a:rPr lang="en-US" sz="2000" dirty="0"/>
              <a:t>.</a:t>
            </a:r>
          </a:p>
          <a:p>
            <a:pPr marL="285750" indent="-285750">
              <a:buFont typeface="Arial" panose="020B0604020202020204" pitchFamily="34" charset="0"/>
              <a:buChar char="•"/>
            </a:pPr>
            <a:r>
              <a:rPr lang="en-US" sz="2000" dirty="0" smtClean="0"/>
              <a:t>Pay </a:t>
            </a:r>
            <a:r>
              <a:rPr lang="en-US" sz="2000" dirty="0"/>
              <a:t>attention to your child’s health needs and take care </a:t>
            </a:r>
            <a:r>
              <a:rPr lang="en-US" sz="2000" dirty="0" smtClean="0"/>
              <a:t>of any </a:t>
            </a:r>
            <a:r>
              <a:rPr lang="en-US" sz="2000" dirty="0"/>
              <a:t>problems early.</a:t>
            </a:r>
          </a:p>
          <a:p>
            <a:pPr marL="285750" indent="-285750">
              <a:buFont typeface="Arial" panose="020B0604020202020204" pitchFamily="34" charset="0"/>
              <a:buChar char="•"/>
            </a:pPr>
            <a:r>
              <a:rPr lang="en-US" sz="2000" dirty="0" smtClean="0"/>
              <a:t>Ask </a:t>
            </a:r>
            <a:r>
              <a:rPr lang="en-US" sz="2000" dirty="0"/>
              <a:t>your child what he or she is learning in school. </a:t>
            </a:r>
            <a:r>
              <a:rPr lang="en-US" sz="2000" dirty="0" smtClean="0"/>
              <a:t>Have him </a:t>
            </a:r>
            <a:r>
              <a:rPr lang="en-US" sz="2000" dirty="0"/>
              <a:t>or her explain it to you. If you show interest in </a:t>
            </a:r>
            <a:r>
              <a:rPr lang="en-US" sz="2000" dirty="0" smtClean="0"/>
              <a:t>your child’s </a:t>
            </a:r>
            <a:r>
              <a:rPr lang="en-US" sz="2000" dirty="0"/>
              <a:t>education, he or she will know that it’s important.</a:t>
            </a:r>
          </a:p>
          <a:p>
            <a:pPr marL="285750" indent="-285750">
              <a:buFont typeface="Arial" panose="020B0604020202020204" pitchFamily="34" charset="0"/>
              <a:buChar char="•"/>
            </a:pPr>
            <a:r>
              <a:rPr lang="en-US" sz="2000" dirty="0" smtClean="0"/>
              <a:t>Read to/with </a:t>
            </a:r>
            <a:r>
              <a:rPr lang="en-US" sz="2000" dirty="0"/>
              <a:t>your child every day. For older children, set </a:t>
            </a:r>
            <a:r>
              <a:rPr lang="en-US" sz="2000" dirty="0" smtClean="0"/>
              <a:t>aside time </a:t>
            </a:r>
            <a:r>
              <a:rPr lang="en-US" sz="2000" dirty="0"/>
              <a:t>each day for you and your child to read </a:t>
            </a:r>
            <a:r>
              <a:rPr lang="en-US" sz="2000" dirty="0" smtClean="0"/>
              <a:t>together silently</a:t>
            </a:r>
            <a:r>
              <a:rPr lang="en-US" sz="2000" dirty="0"/>
              <a:t>. Talk about what you read.</a:t>
            </a:r>
          </a:p>
          <a:p>
            <a:pPr marL="285750" indent="-285750">
              <a:buFont typeface="Arial" panose="020B0604020202020204" pitchFamily="34" charset="0"/>
              <a:buChar char="•"/>
            </a:pPr>
            <a:r>
              <a:rPr lang="en-US" sz="2000" dirty="0" smtClean="0"/>
              <a:t>Praise </a:t>
            </a:r>
            <a:r>
              <a:rPr lang="en-US" sz="2000" dirty="0"/>
              <a:t>your child for what he or she does well, like </a:t>
            </a:r>
            <a:r>
              <a:rPr lang="en-US" sz="2000" dirty="0" smtClean="0"/>
              <a:t>getting a </a:t>
            </a:r>
            <a:r>
              <a:rPr lang="en-US" sz="2000" dirty="0"/>
              <a:t>good grade or playing on a school sports team.</a:t>
            </a:r>
          </a:p>
          <a:p>
            <a:pPr marL="285750" indent="-285750">
              <a:buFont typeface="Arial" panose="020B0604020202020204" pitchFamily="34" charset="0"/>
              <a:buChar char="•"/>
            </a:pPr>
            <a:r>
              <a:rPr lang="en-US" sz="2000" dirty="0" smtClean="0"/>
              <a:t>Listen </a:t>
            </a:r>
            <a:r>
              <a:rPr lang="en-US" sz="2000" dirty="0"/>
              <a:t>to what your child shares with you and talk </a:t>
            </a:r>
            <a:r>
              <a:rPr lang="en-US" sz="2000" dirty="0" smtClean="0"/>
              <a:t>about any </a:t>
            </a:r>
            <a:r>
              <a:rPr lang="en-US" sz="2000" dirty="0"/>
              <a:t>problems he or she is having. You also can talk </a:t>
            </a:r>
            <a:r>
              <a:rPr lang="en-US" sz="2000" dirty="0" smtClean="0"/>
              <a:t>about these </a:t>
            </a:r>
            <a:r>
              <a:rPr lang="en-US" sz="2000" dirty="0"/>
              <a:t>problems with a teacher or school counselor.</a:t>
            </a:r>
          </a:p>
          <a:p>
            <a:pPr marL="285750" indent="-285750">
              <a:buFont typeface="Arial" panose="020B0604020202020204" pitchFamily="34" charset="0"/>
              <a:buChar char="•"/>
            </a:pPr>
            <a:r>
              <a:rPr lang="en-US" sz="2000" dirty="0" smtClean="0"/>
              <a:t>Encourage </a:t>
            </a:r>
            <a:r>
              <a:rPr lang="en-US" sz="2000" dirty="0"/>
              <a:t>your child to participate in things like </a:t>
            </a:r>
            <a:r>
              <a:rPr lang="en-US" sz="2000" dirty="0" smtClean="0"/>
              <a:t>sports and </a:t>
            </a:r>
            <a:r>
              <a:rPr lang="en-US" sz="2000" dirty="0"/>
              <a:t>music. </a:t>
            </a:r>
          </a:p>
        </p:txBody>
      </p:sp>
    </p:spTree>
    <p:extLst>
      <p:ext uri="{BB962C8B-B14F-4D97-AF65-F5344CB8AC3E}">
        <p14:creationId xmlns:p14="http://schemas.microsoft.com/office/powerpoint/2010/main" val="2166009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EC04-21DA-E45E-665D-7CFE435849F6}"/>
              </a:ext>
            </a:extLst>
          </p:cNvPr>
          <p:cNvSpPr>
            <a:spLocks noGrp="1"/>
          </p:cNvSpPr>
          <p:nvPr>
            <p:ph type="title" idx="4294967295"/>
          </p:nvPr>
        </p:nvSpPr>
        <p:spPr>
          <a:xfrm>
            <a:off x="609600" y="383055"/>
            <a:ext cx="10515600" cy="1325563"/>
          </a:xfrm>
        </p:spPr>
        <p:txBody>
          <a:bodyPr/>
          <a:lstStyle/>
          <a:p>
            <a:r>
              <a:rPr lang="en-US" dirty="0"/>
              <a:t>Tips for </a:t>
            </a:r>
            <a:r>
              <a:rPr lang="en-US" dirty="0" smtClean="0"/>
              <a:t>Parents </a:t>
            </a:r>
            <a:endParaRPr lang="en-US" dirty="0"/>
          </a:p>
        </p:txBody>
      </p:sp>
      <p:sp>
        <p:nvSpPr>
          <p:cNvPr id="4" name="TextBox 3"/>
          <p:cNvSpPr txBox="1"/>
          <p:nvPr/>
        </p:nvSpPr>
        <p:spPr>
          <a:xfrm>
            <a:off x="493059" y="1344706"/>
            <a:ext cx="11268635"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Know your rights</a:t>
            </a:r>
          </a:p>
          <a:p>
            <a:pPr marL="285750" indent="-285750">
              <a:buFont typeface="Arial" panose="020B0604020202020204" pitchFamily="34" charset="0"/>
              <a:buChar char="•"/>
            </a:pPr>
            <a:r>
              <a:rPr lang="en-US" dirty="0" smtClean="0"/>
              <a:t>Keep copies of critical records – immunizations, Social Security numbers, health records, IEPs.  Ask someone to keep a set of these records for you, if needed</a:t>
            </a:r>
          </a:p>
          <a:p>
            <a:pPr marL="285750" indent="-285750">
              <a:buFont typeface="Arial" panose="020B0604020202020204" pitchFamily="34" charset="0"/>
              <a:buChar char="•"/>
            </a:pPr>
            <a:r>
              <a:rPr lang="en-US" dirty="0" smtClean="0"/>
              <a:t>Maintain high expectations for your child and your child’s learning</a:t>
            </a:r>
          </a:p>
          <a:p>
            <a:pPr marL="285750" indent="-285750">
              <a:buFont typeface="Arial" panose="020B0604020202020204" pitchFamily="34" charset="0"/>
              <a:buChar char="•"/>
            </a:pPr>
            <a:r>
              <a:rPr lang="en-US" dirty="0" smtClean="0"/>
              <a:t>Educate others</a:t>
            </a:r>
          </a:p>
          <a:p>
            <a:pPr marL="285750" indent="-285750">
              <a:buFont typeface="Arial" panose="020B0604020202020204" pitchFamily="34" charset="0"/>
              <a:buChar char="•"/>
            </a:pPr>
            <a:r>
              <a:rPr lang="en-US" dirty="0" smtClean="0"/>
              <a:t>Know how to access resources in your area</a:t>
            </a:r>
          </a:p>
          <a:p>
            <a:pPr marL="285750" indent="-285750">
              <a:buFont typeface="Arial" panose="020B0604020202020204" pitchFamily="34" charset="0"/>
              <a:buChar char="•"/>
            </a:pPr>
            <a:r>
              <a:rPr lang="en-US" dirty="0" smtClean="0"/>
              <a:t>Ask question – advocate for your self or seek out help:</a:t>
            </a:r>
          </a:p>
          <a:p>
            <a:pPr marL="742950" lvl="1" indent="-285750">
              <a:buFont typeface="Arial" panose="020B0604020202020204" pitchFamily="34" charset="0"/>
              <a:buChar char="•"/>
            </a:pPr>
            <a:r>
              <a:rPr lang="en-US" dirty="0" smtClean="0"/>
              <a:t>How can I connect with the District/Charter Homeless Liaison?</a:t>
            </a:r>
          </a:p>
          <a:p>
            <a:pPr marL="742950" lvl="1" indent="-285750">
              <a:buFont typeface="Arial" panose="020B0604020202020204" pitchFamily="34" charset="0"/>
              <a:buChar char="•"/>
            </a:pPr>
            <a:r>
              <a:rPr lang="en-US" dirty="0" smtClean="0"/>
              <a:t>Is transportation available for my child to say in the same school?</a:t>
            </a:r>
          </a:p>
          <a:p>
            <a:pPr marL="742950" lvl="1" indent="-285750">
              <a:buFont typeface="Arial" panose="020B0604020202020204" pitchFamily="34" charset="0"/>
              <a:buChar char="•"/>
            </a:pPr>
            <a:r>
              <a:rPr lang="en-US" dirty="0" smtClean="0"/>
              <a:t>Will someone help us transfer records quickly when we move?</a:t>
            </a:r>
          </a:p>
          <a:p>
            <a:pPr marL="742950" lvl="1" indent="-285750">
              <a:buFont typeface="Arial" panose="020B0604020202020204" pitchFamily="34" charset="0"/>
              <a:buChar char="•"/>
            </a:pPr>
            <a:r>
              <a:rPr lang="en-US" dirty="0" smtClean="0"/>
              <a:t>Is there a preschool program?</a:t>
            </a:r>
          </a:p>
          <a:p>
            <a:pPr marL="742950" lvl="1" indent="-285750">
              <a:buFont typeface="Arial" panose="020B0604020202020204" pitchFamily="34" charset="0"/>
              <a:buChar char="•"/>
            </a:pPr>
            <a:r>
              <a:rPr lang="en-US" dirty="0" smtClean="0"/>
              <a:t>Are there any special classed that would benefit a talent of my child?</a:t>
            </a:r>
          </a:p>
          <a:p>
            <a:pPr marL="742950" lvl="1" indent="-285750">
              <a:buFont typeface="Arial" panose="020B0604020202020204" pitchFamily="34" charset="0"/>
              <a:buChar char="•"/>
            </a:pPr>
            <a:r>
              <a:rPr lang="en-US" dirty="0" smtClean="0"/>
              <a:t>Is there a summer school program? </a:t>
            </a:r>
          </a:p>
          <a:p>
            <a:pPr marL="742950" lvl="1" indent="-285750">
              <a:buFont typeface="Arial" panose="020B0604020202020204" pitchFamily="34" charset="0"/>
              <a:buChar char="•"/>
            </a:pPr>
            <a:r>
              <a:rPr lang="en-US" dirty="0" smtClean="0"/>
              <a:t>Should my child be tested for special education?</a:t>
            </a:r>
          </a:p>
          <a:p>
            <a:pPr marL="742950" lvl="1" indent="-285750">
              <a:buFont typeface="Arial" panose="020B0604020202020204" pitchFamily="34" charset="0"/>
              <a:buChar char="•"/>
            </a:pPr>
            <a:r>
              <a:rPr lang="en-US" dirty="0" smtClean="0"/>
              <a:t>Are there sports, music, or other activities in which my child can participate?</a:t>
            </a:r>
          </a:p>
          <a:p>
            <a:pPr marL="742950" lvl="1" indent="-285750">
              <a:buFont typeface="Arial" panose="020B0604020202020204" pitchFamily="34" charset="0"/>
              <a:buChar char="•"/>
            </a:pPr>
            <a:r>
              <a:rPr lang="en-US" dirty="0" smtClean="0"/>
              <a:t>Can my child receive free meals at school?</a:t>
            </a:r>
          </a:p>
          <a:p>
            <a:pPr marL="742950" lvl="1" indent="-285750">
              <a:buFont typeface="Arial" panose="020B0604020202020204" pitchFamily="34" charset="0"/>
              <a:buChar char="•"/>
            </a:pPr>
            <a:r>
              <a:rPr lang="en-US" dirty="0" smtClean="0"/>
              <a:t>Are school supplies available?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62432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5AA5-14D4-4933-8FD3-DB5182F649AF}"/>
              </a:ext>
            </a:extLst>
          </p:cNvPr>
          <p:cNvSpPr>
            <a:spLocks noGrp="1"/>
          </p:cNvSpPr>
          <p:nvPr>
            <p:ph type="title"/>
          </p:nvPr>
        </p:nvSpPr>
        <p:spPr>
          <a:xfrm>
            <a:off x="2468329" y="484977"/>
            <a:ext cx="9383012" cy="487363"/>
          </a:xfrm>
        </p:spPr>
        <p:txBody>
          <a:bodyPr/>
          <a:lstStyle/>
          <a:p>
            <a:pPr algn="ctr"/>
            <a:r>
              <a:rPr lang="en-US" sz="4000" dirty="0"/>
              <a:t>LACOE </a:t>
            </a:r>
            <a:r>
              <a:rPr lang="en-US" sz="4000" dirty="0" smtClean="0"/>
              <a:t>Coordinated Entry (CES)</a:t>
            </a:r>
            <a:r>
              <a:rPr lang="en-US" sz="4000" dirty="0" smtClean="0"/>
              <a:t> </a:t>
            </a:r>
            <a:r>
              <a:rPr lang="en-US" sz="4000" dirty="0"/>
              <a:t>Program </a:t>
            </a:r>
          </a:p>
        </p:txBody>
      </p:sp>
      <p:pic>
        <p:nvPicPr>
          <p:cNvPr id="3" name="Picture 2">
            <a:extLst>
              <a:ext uri="{FF2B5EF4-FFF2-40B4-BE49-F238E27FC236}">
                <a16:creationId xmlns:a16="http://schemas.microsoft.com/office/drawing/2014/main" id="{7FEBEAB7-6B09-4883-AC2D-7953DD13D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4134" y="1397793"/>
            <a:ext cx="1894601" cy="1777832"/>
          </a:xfrm>
          <a:prstGeom prst="rect">
            <a:avLst/>
          </a:prstGeom>
          <a:ln w="127000" cap="sq">
            <a:solidFill>
              <a:schemeClr val="accent3">
                <a:lumMod val="50000"/>
              </a:schemeClr>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00462587-4475-4B32-BC01-FDA868E918FF}"/>
              </a:ext>
            </a:extLst>
          </p:cNvPr>
          <p:cNvPicPr>
            <a:picLocks noChangeAspect="1"/>
          </p:cNvPicPr>
          <p:nvPr/>
        </p:nvPicPr>
        <p:blipFill>
          <a:blip r:embed="rId4"/>
          <a:stretch>
            <a:fillRect/>
          </a:stretch>
        </p:blipFill>
        <p:spPr>
          <a:xfrm>
            <a:off x="4365523" y="1469592"/>
            <a:ext cx="2626106" cy="1540665"/>
          </a:xfrm>
          <a:prstGeom prst="rect">
            <a:avLst/>
          </a:prstGeom>
          <a:ln w="127000" cap="sq">
            <a:solidFill>
              <a:schemeClr val="accent3">
                <a:lumMod val="50000"/>
              </a:schemeClr>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2E490CBF-C66B-4939-8262-4DE541FB9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885" y="1319136"/>
            <a:ext cx="1714758" cy="1777832"/>
          </a:xfrm>
          <a:prstGeom prst="rect">
            <a:avLst/>
          </a:prstGeom>
          <a:ln w="127000" cap="sq">
            <a:solidFill>
              <a:schemeClr val="accent3">
                <a:lumMod val="50000"/>
              </a:schemeClr>
            </a:solidFill>
            <a:miter lim="800000"/>
          </a:ln>
          <a:effectLst>
            <a:outerShdw blurRad="57150" dist="50800" dir="2700000" algn="tl" rotWithShape="0">
              <a:srgbClr val="000000">
                <a:alpha val="40000"/>
              </a:srgbClr>
            </a:outerShdw>
          </a:effectLst>
        </p:spPr>
      </p:pic>
      <p:pic>
        <p:nvPicPr>
          <p:cNvPr id="6" name="Google Shape;812;p110">
            <a:extLst>
              <a:ext uri="{FF2B5EF4-FFF2-40B4-BE49-F238E27FC236}">
                <a16:creationId xmlns:a16="http://schemas.microsoft.com/office/drawing/2014/main" id="{80C970B1-900D-4C90-A507-3C2DE3C149A3}"/>
              </a:ext>
            </a:extLst>
          </p:cNvPr>
          <p:cNvPicPr preferRelativeResize="0"/>
          <p:nvPr/>
        </p:nvPicPr>
        <p:blipFill rotWithShape="1">
          <a:blip r:embed="rId6">
            <a:alphaModFix/>
          </a:blip>
          <a:srcRect/>
          <a:stretch/>
        </p:blipFill>
        <p:spPr>
          <a:xfrm>
            <a:off x="4579549" y="3286195"/>
            <a:ext cx="2198054" cy="2529494"/>
          </a:xfrm>
          <a:prstGeom prst="rect">
            <a:avLst/>
          </a:prstGeom>
          <a:noFill/>
          <a:ln>
            <a:noFill/>
          </a:ln>
        </p:spPr>
      </p:pic>
      <p:sp>
        <p:nvSpPr>
          <p:cNvPr id="7" name="TextBox 6">
            <a:extLst>
              <a:ext uri="{FF2B5EF4-FFF2-40B4-BE49-F238E27FC236}">
                <a16:creationId xmlns:a16="http://schemas.microsoft.com/office/drawing/2014/main" id="{B26928B9-52D4-42B9-B81C-D3DEE53F47A9}"/>
              </a:ext>
            </a:extLst>
          </p:cNvPr>
          <p:cNvSpPr txBox="1"/>
          <p:nvPr/>
        </p:nvSpPr>
        <p:spPr>
          <a:xfrm>
            <a:off x="1161284" y="3746778"/>
            <a:ext cx="24003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Partnership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County-Wide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Streamlined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Common database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Standardized Assessments</a:t>
            </a:r>
          </a:p>
        </p:txBody>
      </p:sp>
      <p:sp>
        <p:nvSpPr>
          <p:cNvPr id="8" name="TextBox 7">
            <a:extLst>
              <a:ext uri="{FF2B5EF4-FFF2-40B4-BE49-F238E27FC236}">
                <a16:creationId xmlns:a16="http://schemas.microsoft.com/office/drawing/2014/main" id="{1D0675F4-822B-46F8-B7A5-E17DB6002A8F}"/>
              </a:ext>
            </a:extLst>
          </p:cNvPr>
          <p:cNvSpPr txBox="1"/>
          <p:nvPr/>
        </p:nvSpPr>
        <p:spPr>
          <a:xfrm>
            <a:off x="8014665" y="3701230"/>
            <a:ext cx="24717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SPA-Based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Regional Resources/Needs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Lead CES for Youth &amp;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Reduce Duplication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Maximize Resources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72525"/>
              </a:solidFill>
              <a:effectLst/>
              <a:uLnTx/>
              <a:uFillTx/>
              <a:latin typeface="Arial"/>
              <a:ea typeface="+mn-ea"/>
              <a:cs typeface="+mn-cs"/>
            </a:endParaRPr>
          </a:p>
        </p:txBody>
      </p:sp>
      <p:sp>
        <p:nvSpPr>
          <p:cNvPr id="9" name="TextBox 8">
            <a:extLst>
              <a:ext uri="{FF2B5EF4-FFF2-40B4-BE49-F238E27FC236}">
                <a16:creationId xmlns:a16="http://schemas.microsoft.com/office/drawing/2014/main" id="{65178010-0682-43DB-BDCB-BAE0BAB0F69E}"/>
              </a:ext>
            </a:extLst>
          </p:cNvPr>
          <p:cNvSpPr txBox="1"/>
          <p:nvPr/>
        </p:nvSpPr>
        <p:spPr>
          <a:xfrm>
            <a:off x="4865750" y="5815689"/>
            <a:ext cx="24717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5"/>
                </a:solidFill>
                <a:effectLst/>
                <a:uLnTx/>
                <a:uFillTx/>
                <a:latin typeface="Arial"/>
                <a:ea typeface="+mn-ea"/>
                <a:cs typeface="+mn-cs"/>
              </a:rPr>
              <a:t>MEASURE H FUNDING </a:t>
            </a:r>
          </a:p>
        </p:txBody>
      </p:sp>
      <p:sp>
        <p:nvSpPr>
          <p:cNvPr id="11" name="Footer Placeholder 5"/>
          <p:cNvSpPr>
            <a:spLocks noGrp="1"/>
          </p:cNvSpPr>
          <p:nvPr>
            <p:ph type="ftr" sz="quarter" idx="11"/>
          </p:nvPr>
        </p:nvSpPr>
        <p:spPr>
          <a:xfrm>
            <a:off x="1541463" y="6356350"/>
            <a:ext cx="91313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72525">
                    <a:tint val="75000"/>
                  </a:srgbClr>
                </a:solidFill>
                <a:effectLst/>
                <a:uLnTx/>
                <a:uFillTx/>
                <a:latin typeface="Arial"/>
                <a:ea typeface="+mn-ea"/>
                <a:cs typeface="+mn-cs"/>
              </a:rPr>
              <a:t>LA County Office of Education</a:t>
            </a:r>
          </a:p>
        </p:txBody>
      </p:sp>
    </p:spTree>
    <p:extLst>
      <p:ext uri="{BB962C8B-B14F-4D97-AF65-F5344CB8AC3E}">
        <p14:creationId xmlns:p14="http://schemas.microsoft.com/office/powerpoint/2010/main" val="8169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42C61-DF9A-104F-8544-6A66C39741BD}"/>
              </a:ext>
            </a:extLst>
          </p:cNvPr>
          <p:cNvSpPr>
            <a:spLocks noGrp="1"/>
          </p:cNvSpPr>
          <p:nvPr>
            <p:ph type="title"/>
          </p:nvPr>
        </p:nvSpPr>
        <p:spPr/>
        <p:txBody>
          <a:bodyPr/>
          <a:lstStyle/>
          <a:p>
            <a:r>
              <a:rPr lang="en-US"/>
              <a:t>CES Lead Offices</a:t>
            </a:r>
          </a:p>
        </p:txBody>
      </p:sp>
      <p:sp>
        <p:nvSpPr>
          <p:cNvPr id="10" name="TextBox 9">
            <a:extLst>
              <a:ext uri="{FF2B5EF4-FFF2-40B4-BE49-F238E27FC236}">
                <a16:creationId xmlns:a16="http://schemas.microsoft.com/office/drawing/2014/main" id="{75CF6C91-E4C7-EC7F-D623-5502BA14418F}"/>
              </a:ext>
            </a:extLst>
          </p:cNvPr>
          <p:cNvSpPr txBox="1"/>
          <p:nvPr/>
        </p:nvSpPr>
        <p:spPr>
          <a:xfrm>
            <a:off x="6294478" y="589565"/>
            <a:ext cx="5705016" cy="338554"/>
          </a:xfrm>
          <a:prstGeom prst="rect">
            <a:avLst/>
          </a:prstGeom>
          <a:noFill/>
        </p:spPr>
        <p:txBody>
          <a:bodyPr wrap="square" lIns="91440" tIns="45720" rIns="91440" bIns="45720" rtlCol="0" anchor="t">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272525"/>
                </a:solidFill>
                <a:effectLst/>
                <a:uLnTx/>
                <a:uFillTx/>
                <a:latin typeface="Arial"/>
                <a:ea typeface="+mn-ea"/>
                <a:cs typeface="Arial"/>
              </a:rPr>
              <a:t>Youth/Family Coordinated Entry System Assignments</a:t>
            </a:r>
            <a:endParaRPr kumimoji="0" lang="en-US" sz="1600" b="1" i="0" u="none" strike="noStrike" kern="1200" cap="none" spc="0" normalizeH="0" baseline="0" noProof="0">
              <a:ln>
                <a:noFill/>
              </a:ln>
              <a:solidFill>
                <a:srgbClr val="272525"/>
              </a:solidFill>
              <a:effectLst/>
              <a:uLnTx/>
              <a:uFillTx/>
              <a:latin typeface="Arial" panose="020B0604020202020204" pitchFamily="34" charset="0"/>
              <a:ea typeface="+mn-ea"/>
              <a:cs typeface="Arial"/>
            </a:endParaRPr>
          </a:p>
        </p:txBody>
      </p:sp>
      <p:pic>
        <p:nvPicPr>
          <p:cNvPr id="6" name="Picture 10" descr="A picture containing table&#10;&#10;Description automatically generated">
            <a:extLst>
              <a:ext uri="{FF2B5EF4-FFF2-40B4-BE49-F238E27FC236}">
                <a16:creationId xmlns:a16="http://schemas.microsoft.com/office/drawing/2014/main" id="{EA809580-9722-C6E9-83F9-3C9B4D99A568}"/>
              </a:ext>
            </a:extLst>
          </p:cNvPr>
          <p:cNvPicPr>
            <a:picLocks noChangeAspect="1"/>
          </p:cNvPicPr>
          <p:nvPr/>
        </p:nvPicPr>
        <p:blipFill>
          <a:blip r:embed="rId3"/>
          <a:stretch>
            <a:fillRect/>
          </a:stretch>
        </p:blipFill>
        <p:spPr>
          <a:xfrm>
            <a:off x="354106" y="925775"/>
            <a:ext cx="5712759" cy="5779655"/>
          </a:xfrm>
          <a:prstGeom prst="rect">
            <a:avLst/>
          </a:prstGeom>
        </p:spPr>
      </p:pic>
      <p:pic>
        <p:nvPicPr>
          <p:cNvPr id="11" name="Picture 11" descr="Table&#10;&#10;Description automatically generated">
            <a:extLst>
              <a:ext uri="{FF2B5EF4-FFF2-40B4-BE49-F238E27FC236}">
                <a16:creationId xmlns:a16="http://schemas.microsoft.com/office/drawing/2014/main" id="{9E3540C2-2173-3150-1B47-C70E584D6CC4}"/>
              </a:ext>
            </a:extLst>
          </p:cNvPr>
          <p:cNvPicPr>
            <a:picLocks noChangeAspect="1"/>
          </p:cNvPicPr>
          <p:nvPr/>
        </p:nvPicPr>
        <p:blipFill rotWithShape="1">
          <a:blip r:embed="rId4"/>
          <a:srcRect l="8710" t="5293" r="10968" b="2055"/>
          <a:stretch/>
        </p:blipFill>
        <p:spPr>
          <a:xfrm>
            <a:off x="6225989" y="924328"/>
            <a:ext cx="5858885" cy="5795185"/>
          </a:xfrm>
          <a:prstGeom prst="rect">
            <a:avLst/>
          </a:prstGeom>
        </p:spPr>
      </p:pic>
    </p:spTree>
    <p:extLst>
      <p:ext uri="{BB962C8B-B14F-4D97-AF65-F5344CB8AC3E}">
        <p14:creationId xmlns:p14="http://schemas.microsoft.com/office/powerpoint/2010/main" val="1974453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9542" y="1304510"/>
            <a:ext cx="6185209" cy="590551"/>
          </a:xfrm>
        </p:spPr>
        <p:txBody>
          <a:bodyPr>
            <a:normAutofit fontScale="90000"/>
          </a:bodyPr>
          <a:lstStyle/>
          <a:p>
            <a:r>
              <a:rPr lang="en-US" sz="4000" dirty="0"/>
              <a:t>WIN APP – “What I Need” </a:t>
            </a:r>
          </a:p>
        </p:txBody>
      </p:sp>
      <p:pic>
        <p:nvPicPr>
          <p:cNvPr id="4" name="Picture 3"/>
          <p:cNvPicPr>
            <a:picLocks noChangeAspect="1"/>
          </p:cNvPicPr>
          <p:nvPr/>
        </p:nvPicPr>
        <p:blipFill>
          <a:blip r:embed="rId2"/>
          <a:stretch>
            <a:fillRect/>
          </a:stretch>
        </p:blipFill>
        <p:spPr>
          <a:xfrm rot="20609407">
            <a:off x="1096366" y="1958543"/>
            <a:ext cx="2177989" cy="1630804"/>
          </a:xfrm>
          <a:prstGeom prst="rect">
            <a:avLst/>
          </a:prstGeom>
        </p:spPr>
      </p:pic>
      <p:pic>
        <p:nvPicPr>
          <p:cNvPr id="5" name="Picture 4"/>
          <p:cNvPicPr>
            <a:picLocks noChangeAspect="1"/>
          </p:cNvPicPr>
          <p:nvPr/>
        </p:nvPicPr>
        <p:blipFill>
          <a:blip r:embed="rId3"/>
          <a:stretch>
            <a:fillRect/>
          </a:stretch>
        </p:blipFill>
        <p:spPr>
          <a:xfrm rot="1015778">
            <a:off x="3988920" y="2160589"/>
            <a:ext cx="1609725" cy="2790825"/>
          </a:xfrm>
          <a:prstGeom prst="rect">
            <a:avLst/>
          </a:prstGeom>
        </p:spPr>
      </p:pic>
      <p:sp>
        <p:nvSpPr>
          <p:cNvPr id="6" name="TextBox 5"/>
          <p:cNvSpPr txBox="1"/>
          <p:nvPr/>
        </p:nvSpPr>
        <p:spPr>
          <a:xfrm>
            <a:off x="545385" y="3652719"/>
            <a:ext cx="3501347" cy="2390141"/>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733" b="0" i="0" u="none" strike="noStrike" kern="1200" cap="none" spc="0" normalizeH="0" baseline="0" noProof="0" dirty="0">
                <a:ln>
                  <a:noFill/>
                </a:ln>
                <a:solidFill>
                  <a:srgbClr val="272525"/>
                </a:solidFill>
                <a:effectLst/>
                <a:uLnTx/>
                <a:uFillTx/>
                <a:latin typeface="Arial"/>
                <a:ea typeface="ＭＳ Ｐゴシック" charset="0"/>
                <a:cs typeface="+mn-cs"/>
              </a:rPr>
              <a:t>Available in your App Store under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733" b="0" i="1" u="none" strike="noStrike" kern="1200" cap="none" spc="0" normalizeH="0" baseline="0" noProof="0" dirty="0">
                <a:ln>
                  <a:noFill/>
                </a:ln>
                <a:solidFill>
                  <a:srgbClr val="272525"/>
                </a:solidFill>
                <a:effectLst/>
                <a:uLnTx/>
                <a:uFillTx/>
                <a:latin typeface="Arial"/>
                <a:ea typeface="ＭＳ Ｐゴシック" charset="0"/>
                <a:cs typeface="+mn-cs"/>
              </a:rPr>
              <a:t>“What I need”</a:t>
            </a:r>
          </a:p>
        </p:txBody>
      </p:sp>
      <p:sp>
        <p:nvSpPr>
          <p:cNvPr id="8" name="Google Shape;1367;p108"/>
          <p:cNvSpPr txBox="1">
            <a:spLocks/>
          </p:cNvSpPr>
          <p:nvPr/>
        </p:nvSpPr>
        <p:spPr>
          <a:xfrm>
            <a:off x="3461179" y="296356"/>
            <a:ext cx="4484619" cy="75101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914400" rtl="0" eaLnBrk="1" fontAlgn="base" latinLnBrk="0" hangingPunct="1">
              <a:lnSpc>
                <a:spcPct val="85000"/>
              </a:lnSpc>
              <a:spcBef>
                <a:spcPts val="0"/>
              </a:spcBef>
              <a:spcAft>
                <a:spcPct val="0"/>
              </a:spcAft>
              <a:buClr>
                <a:srgbClr val="262626"/>
              </a:buClr>
              <a:buSzPts val="8000"/>
              <a:buFontTx/>
              <a:buNone/>
              <a:tabLst/>
              <a:defRPr/>
            </a:pPr>
            <a:r>
              <a:rPr kumimoji="0" lang="en-US" sz="4000" b="1" i="0" u="none" strike="noStrike" kern="1200" cap="none" spc="0" normalizeH="0" baseline="0" noProof="0" dirty="0">
                <a:ln>
                  <a:noFill/>
                </a:ln>
                <a:solidFill>
                  <a:srgbClr val="272525"/>
                </a:solidFill>
                <a:effectLst>
                  <a:outerShdw blurRad="38100" dist="38100" dir="2700000" algn="tl">
                    <a:srgbClr val="000000">
                      <a:alpha val="43137"/>
                    </a:srgbClr>
                  </a:outerShdw>
                </a:effectLst>
                <a:uLnTx/>
                <a:uFillTx/>
                <a:latin typeface="Arial"/>
                <a:ea typeface="+mj-ea"/>
                <a:cs typeface="+mj-cs"/>
              </a:rPr>
              <a:t/>
            </a:r>
            <a:br>
              <a:rPr kumimoji="0" lang="en-US" sz="4000" b="1" i="0" u="none" strike="noStrike" kern="1200" cap="none" spc="0" normalizeH="0" baseline="0" noProof="0" dirty="0">
                <a:ln>
                  <a:noFill/>
                </a:ln>
                <a:solidFill>
                  <a:srgbClr val="272525"/>
                </a:solidFill>
                <a:effectLst>
                  <a:outerShdw blurRad="38100" dist="38100" dir="2700000" algn="tl">
                    <a:srgbClr val="000000">
                      <a:alpha val="43137"/>
                    </a:srgbClr>
                  </a:outerShdw>
                </a:effectLst>
                <a:uLnTx/>
                <a:uFillTx/>
                <a:latin typeface="Arial"/>
                <a:ea typeface="+mj-ea"/>
                <a:cs typeface="+mj-cs"/>
              </a:rPr>
            </a:br>
            <a:r>
              <a:rPr kumimoji="0" lang="en-US" sz="4800" b="1" i="0" u="none" strike="noStrike" kern="1200" cap="none" spc="0" normalizeH="0" baseline="0" noProof="0" dirty="0">
                <a:ln>
                  <a:noFill/>
                </a:ln>
                <a:solidFill>
                  <a:srgbClr val="272525"/>
                </a:solidFill>
                <a:effectLst>
                  <a:outerShdw blurRad="38100" dist="38100" dir="2700000" algn="tl">
                    <a:srgbClr val="000000">
                      <a:alpha val="43137"/>
                    </a:srgbClr>
                  </a:outerShdw>
                </a:effectLst>
                <a:uLnTx/>
                <a:uFillTx/>
                <a:latin typeface="Nixie One" panose="020B0604020202020204" charset="0"/>
                <a:ea typeface="+mj-ea"/>
                <a:cs typeface="+mj-cs"/>
              </a:rPr>
              <a:t>RESOURCES </a:t>
            </a:r>
          </a:p>
        </p:txBody>
      </p:sp>
      <p:sp>
        <p:nvSpPr>
          <p:cNvPr id="9" name="Title 1"/>
          <p:cNvSpPr txBox="1">
            <a:spLocks/>
          </p:cNvSpPr>
          <p:nvPr/>
        </p:nvSpPr>
        <p:spPr>
          <a:xfrm>
            <a:off x="7222834" y="1385661"/>
            <a:ext cx="4069961" cy="616607"/>
          </a:xfrm>
          <a:prstGeom prst="rect">
            <a:avLst/>
          </a:prstGeom>
          <a:ln w="28575">
            <a:solidFill>
              <a:schemeClr val="tx1"/>
            </a:solidFill>
          </a:ln>
        </p:spPr>
        <p:txBody>
          <a:bodyPr vert="horz" lIns="0" tIns="45720" rIns="0" bIns="45720" rtlCol="0" anchor="b">
            <a:normAutofit fontScale="97500" lnSpcReduction="10000"/>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72525"/>
                </a:solidFill>
                <a:effectLst/>
                <a:uLnTx/>
                <a:uFillTx/>
                <a:latin typeface="Arial"/>
                <a:ea typeface="+mj-ea"/>
                <a:cs typeface="+mj-cs"/>
              </a:rPr>
              <a:t>FINDHELP.ORG</a:t>
            </a:r>
          </a:p>
        </p:txBody>
      </p:sp>
      <p:pic>
        <p:nvPicPr>
          <p:cNvPr id="10" name="Picture 9"/>
          <p:cNvPicPr>
            <a:picLocks noChangeAspect="1"/>
          </p:cNvPicPr>
          <p:nvPr/>
        </p:nvPicPr>
        <p:blipFill>
          <a:blip r:embed="rId4"/>
          <a:stretch>
            <a:fillRect/>
          </a:stretch>
        </p:blipFill>
        <p:spPr>
          <a:xfrm>
            <a:off x="7478432" y="2293509"/>
            <a:ext cx="3814363" cy="960871"/>
          </a:xfrm>
          <a:prstGeom prst="rect">
            <a:avLst/>
          </a:prstGeom>
        </p:spPr>
      </p:pic>
      <p:pic>
        <p:nvPicPr>
          <p:cNvPr id="11" name="Picture 10"/>
          <p:cNvPicPr>
            <a:picLocks noChangeAspect="1"/>
          </p:cNvPicPr>
          <p:nvPr/>
        </p:nvPicPr>
        <p:blipFill>
          <a:blip r:embed="rId5"/>
          <a:stretch>
            <a:fillRect/>
          </a:stretch>
        </p:blipFill>
        <p:spPr>
          <a:xfrm>
            <a:off x="6695709" y="3545620"/>
            <a:ext cx="3802783" cy="1299891"/>
          </a:xfrm>
          <a:prstGeom prst="rect">
            <a:avLst/>
          </a:prstGeom>
        </p:spPr>
      </p:pic>
      <p:pic>
        <p:nvPicPr>
          <p:cNvPr id="12" name="Picture 11"/>
          <p:cNvPicPr>
            <a:picLocks noChangeAspect="1"/>
          </p:cNvPicPr>
          <p:nvPr/>
        </p:nvPicPr>
        <p:blipFill>
          <a:blip r:embed="rId6"/>
          <a:stretch>
            <a:fillRect/>
          </a:stretch>
        </p:blipFill>
        <p:spPr>
          <a:xfrm>
            <a:off x="4423053" y="5183796"/>
            <a:ext cx="7569377" cy="970792"/>
          </a:xfrm>
          <a:prstGeom prst="rect">
            <a:avLst/>
          </a:prstGeom>
        </p:spPr>
      </p:pic>
      <p:sp>
        <p:nvSpPr>
          <p:cNvPr id="13" name="Footer Placeholder 1"/>
          <p:cNvSpPr txBox="1">
            <a:spLocks/>
          </p:cNvSpPr>
          <p:nvPr/>
        </p:nvSpPr>
        <p:spPr>
          <a:xfrm>
            <a:off x="8860636" y="6492874"/>
            <a:ext cx="2950757" cy="365127"/>
          </a:xfrm>
          <a:prstGeom prst="rect">
            <a:avLst/>
          </a:prstGeom>
          <a:noFill/>
          <a:ln>
            <a:noFill/>
          </a:ln>
        </p:spPr>
        <p:txBody>
          <a:bodyPr spcFirstLastPara="1" vert="horz" wrap="square" lIns="91425" tIns="45700" rIns="91425" bIns="45700" rtlCol="0" anchor="ctr" anchorCtr="0"/>
          <a:lstStyle>
            <a:defPPr>
              <a:defRPr lang="en-US"/>
            </a:defPPr>
            <a:lvl1pPr marL="0" marR="0" lvl="0" algn="l" defTabSz="914400" rtl="0" eaLnBrk="1" latinLnBrk="0" hangingPunct="1">
              <a:spcBef>
                <a:spcPts val="0"/>
              </a:spcBef>
              <a:spcAft>
                <a:spcPts val="0"/>
              </a:spcAft>
              <a:buSzPts val="1400"/>
              <a:buNone/>
              <a:defRPr sz="1200" b="0" i="0" u="none" strike="noStrike" kern="1200" cap="none" baseline="0">
                <a:solidFill>
                  <a:schemeClr val="lt1"/>
                </a:solidFill>
                <a:latin typeface="Calibri"/>
                <a:ea typeface="Calibri"/>
                <a:cs typeface="Calibri"/>
                <a:sym typeface="Calibri"/>
              </a:defRPr>
            </a:lvl1pPr>
            <a:lvl2pPr marL="457200" marR="0" lvl="1"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pPr marL="0" marR="0" lvl="0" indent="0" algn="l" defTabSz="342891" rtl="0" eaLnBrk="1" fontAlgn="base"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solidFill>
                <a:effectLst/>
                <a:uLnTx/>
                <a:uFillTx/>
                <a:latin typeface="Calibri"/>
                <a:cs typeface="Calibri"/>
                <a:sym typeface="Calibri"/>
              </a:rPr>
              <a:t>Los Angeles County Office of Education</a:t>
            </a:r>
          </a:p>
        </p:txBody>
      </p:sp>
    </p:spTree>
    <p:extLst>
      <p:ext uri="{BB962C8B-B14F-4D97-AF65-F5344CB8AC3E}">
        <p14:creationId xmlns:p14="http://schemas.microsoft.com/office/powerpoint/2010/main" val="416491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488" y="-134873"/>
            <a:ext cx="8281662" cy="1052714"/>
          </a:xfrm>
        </p:spPr>
        <p:txBody>
          <a:bodyPr>
            <a:normAutofit/>
          </a:bodyPr>
          <a:lstStyle/>
          <a:p>
            <a:r>
              <a:rPr lang="en-US" sz="4000" b="1" dirty="0" smtClean="0"/>
              <a:t>Services </a:t>
            </a:r>
            <a:r>
              <a:rPr lang="en-US" sz="4000" b="1" u="sng" dirty="0" smtClean="0"/>
              <a:t>WITHIN</a:t>
            </a:r>
            <a:r>
              <a:rPr lang="en-US" sz="4000" b="1" dirty="0" smtClean="0"/>
              <a:t> a District  </a:t>
            </a:r>
            <a:endParaRPr lang="en-US" sz="4000" b="1" dirty="0"/>
          </a:p>
        </p:txBody>
      </p:sp>
      <p:sp>
        <p:nvSpPr>
          <p:cNvPr id="13" name="Rectangle 12"/>
          <p:cNvSpPr/>
          <p:nvPr/>
        </p:nvSpPr>
        <p:spPr>
          <a:xfrm>
            <a:off x="370766" y="740595"/>
            <a:ext cx="6519553" cy="6186309"/>
          </a:xfrm>
          <a:prstGeom prst="rect">
            <a:avLst/>
          </a:prstGeom>
        </p:spPr>
        <p:txBody>
          <a:bodyPr wrap="square">
            <a:spAutoFit/>
          </a:bodyPr>
          <a:lstStyle/>
          <a:p>
            <a:r>
              <a:rPr lang="en-US" b="1" dirty="0" smtClean="0">
                <a:solidFill>
                  <a:srgbClr val="000000"/>
                </a:solidFill>
                <a:latin typeface="Arial" panose="020B0604020202020204" pitchFamily="34" charset="0"/>
              </a:rPr>
              <a:t>Head </a:t>
            </a:r>
            <a:r>
              <a:rPr lang="en-US" b="1" dirty="0">
                <a:solidFill>
                  <a:srgbClr val="000000"/>
                </a:solidFill>
                <a:latin typeface="Arial" panose="020B0604020202020204" pitchFamily="34" charset="0"/>
              </a:rPr>
              <a:t>Start/Early Head Start</a:t>
            </a:r>
            <a:r>
              <a:rPr lang="en-US" b="1" dirty="0" smtClean="0">
                <a:solidFill>
                  <a:srgbClr val="000000"/>
                </a:solidFill>
                <a:latin typeface="Arial" panose="020B0604020202020204" pitchFamily="34" charset="0"/>
              </a:rPr>
              <a:t>:  </a:t>
            </a:r>
          </a:p>
          <a:p>
            <a:pPr marL="285750" indent="-285750">
              <a:buFont typeface="Arial" panose="020B0604020202020204" pitchFamily="34" charset="0"/>
              <a:buChar char="•"/>
            </a:pPr>
            <a:r>
              <a:rPr lang="en-US" dirty="0" smtClean="0">
                <a:solidFill>
                  <a:srgbClr val="000000"/>
                </a:solidFill>
                <a:latin typeface="Arial" panose="020B0604020202020204" pitchFamily="34" charset="0"/>
              </a:rPr>
              <a:t>District preschool program</a:t>
            </a:r>
          </a:p>
          <a:p>
            <a:pPr marL="285750" indent="-285750">
              <a:buFont typeface="Arial" panose="020B0604020202020204" pitchFamily="34" charset="0"/>
              <a:buChar char="•"/>
            </a:pPr>
            <a:r>
              <a:rPr lang="en-US" dirty="0" smtClean="0">
                <a:solidFill>
                  <a:srgbClr val="000000"/>
                </a:solidFill>
                <a:latin typeface="Arial" panose="020B0604020202020204" pitchFamily="34" charset="0"/>
              </a:rPr>
              <a:t>LACOE Head Start:</a:t>
            </a:r>
            <a:endParaRPr lang="en-US" dirty="0">
              <a:solidFill>
                <a:srgbClr val="000000"/>
              </a:solidFill>
              <a:latin typeface="Arial" panose="020B0604020202020204" pitchFamily="34" charset="0"/>
            </a:endParaRPr>
          </a:p>
          <a:p>
            <a:pPr lvl="1"/>
            <a:r>
              <a:rPr lang="en-US" dirty="0" smtClean="0">
                <a:solidFill>
                  <a:srgbClr val="000000"/>
                </a:solidFill>
                <a:latin typeface="Arial" panose="020B0604020202020204" pitchFamily="34" charset="0"/>
                <a:hlinkClick r:id="rId3"/>
              </a:rPr>
              <a:t>https</a:t>
            </a:r>
            <a:r>
              <a:rPr lang="en-US" dirty="0">
                <a:solidFill>
                  <a:srgbClr val="000000"/>
                </a:solidFill>
                <a:latin typeface="Arial" panose="020B0604020202020204" pitchFamily="34" charset="0"/>
                <a:hlinkClick r:id="rId3"/>
              </a:rPr>
              <a:t>://</a:t>
            </a:r>
            <a:r>
              <a:rPr lang="en-US" dirty="0" smtClean="0">
                <a:solidFill>
                  <a:srgbClr val="000000"/>
                </a:solidFill>
                <a:latin typeface="Arial" panose="020B0604020202020204" pitchFamily="34" charset="0"/>
                <a:hlinkClick r:id="rId3"/>
              </a:rPr>
              <a:t>www.lacoe.edu/Early-Learning/Head-Start</a:t>
            </a:r>
            <a:r>
              <a:rPr lang="en-US" dirty="0" smtClean="0">
                <a:solidFill>
                  <a:srgbClr val="000000"/>
                </a:solidFill>
                <a:latin typeface="Arial" panose="020B0604020202020204" pitchFamily="34" charset="0"/>
              </a:rPr>
              <a:t>   </a:t>
            </a:r>
            <a:endParaRPr lang="en-US" dirty="0" smtClean="0">
              <a:effectLst/>
            </a:endParaRPr>
          </a:p>
          <a:p>
            <a:r>
              <a:rPr lang="en-US" b="0" dirty="0" smtClean="0">
                <a:effectLst/>
              </a:rPr>
              <a:t/>
            </a:r>
            <a:br>
              <a:rPr lang="en-US" b="0" dirty="0" smtClean="0">
                <a:effectLst/>
              </a:rPr>
            </a:br>
            <a:r>
              <a:rPr lang="en-US" b="1" dirty="0">
                <a:solidFill>
                  <a:srgbClr val="000000"/>
                </a:solidFill>
                <a:latin typeface="Arial" panose="020B0604020202020204" pitchFamily="34" charset="0"/>
              </a:rPr>
              <a:t>K-12</a:t>
            </a:r>
            <a:r>
              <a:rPr lang="en-US" b="1" dirty="0" smtClean="0">
                <a:solidFill>
                  <a:srgbClr val="000000"/>
                </a:solidFill>
                <a:latin typeface="Arial" panose="020B0604020202020204" pitchFamily="34" charset="0"/>
              </a:rPr>
              <a:t>:</a:t>
            </a:r>
            <a:r>
              <a:rPr lang="en-US" dirty="0" smtClean="0"/>
              <a:t>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District based tutoring</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School On Wheels:</a:t>
            </a:r>
          </a:p>
          <a:p>
            <a:pPr lvl="1"/>
            <a:r>
              <a:rPr lang="en-US" u="sng" dirty="0" smtClean="0">
                <a:solidFill>
                  <a:srgbClr val="1155CC"/>
                </a:solidFill>
                <a:latin typeface="Arial" panose="020B0604020202020204" pitchFamily="34" charset="0"/>
                <a:hlinkClick r:id="rId4"/>
              </a:rPr>
              <a:t>https</a:t>
            </a:r>
            <a:r>
              <a:rPr lang="en-US" u="sng" dirty="0">
                <a:solidFill>
                  <a:srgbClr val="1155CC"/>
                </a:solidFill>
                <a:latin typeface="Arial" panose="020B0604020202020204" pitchFamily="34" charset="0"/>
                <a:hlinkClick r:id="rId4"/>
              </a:rPr>
              <a:t>://schoolonwheels.org/need-tutoring/</a:t>
            </a:r>
            <a:endParaRPr lang="en-US" b="0" dirty="0" smtClean="0">
              <a:effectLst/>
            </a:endParaRPr>
          </a:p>
          <a:p>
            <a:r>
              <a:rPr lang="en-US" b="0" dirty="0" smtClean="0">
                <a:effectLst/>
              </a:rPr>
              <a:t/>
            </a:r>
            <a:br>
              <a:rPr lang="en-US" b="0" dirty="0" smtClean="0">
                <a:effectLst/>
              </a:rPr>
            </a:br>
            <a:r>
              <a:rPr lang="en-US" b="1" dirty="0" smtClean="0">
                <a:solidFill>
                  <a:srgbClr val="000000"/>
                </a:solidFill>
                <a:latin typeface="Arial" panose="020B0604020202020204" pitchFamily="34" charset="0"/>
              </a:rPr>
              <a:t>Food</a:t>
            </a:r>
            <a:r>
              <a:rPr lang="en-US" b="1" dirty="0">
                <a:solidFill>
                  <a:srgbClr val="000000"/>
                </a:solidFill>
                <a:latin typeface="Arial" panose="020B0604020202020204" pitchFamily="34" charset="0"/>
              </a:rPr>
              <a:t>:</a:t>
            </a:r>
            <a:endParaRPr lang="en-US" b="0" dirty="0" smtClean="0">
              <a:effectLst/>
            </a:endParaRPr>
          </a:p>
          <a:p>
            <a:pPr marL="285750" indent="-285750">
              <a:buFont typeface="Arial" panose="020B0604020202020204" pitchFamily="34" charset="0"/>
              <a:buChar char="•"/>
            </a:pPr>
            <a:r>
              <a:rPr lang="en-US" dirty="0" smtClean="0">
                <a:solidFill>
                  <a:srgbClr val="000000"/>
                </a:solidFill>
                <a:latin typeface="Arial" panose="020B0604020202020204" pitchFamily="34" charset="0"/>
              </a:rPr>
              <a:t>Free &amp; Reduced Lunch </a:t>
            </a:r>
          </a:p>
          <a:p>
            <a:pPr marL="285750" indent="-285750">
              <a:buFont typeface="Arial" panose="020B0604020202020204" pitchFamily="34" charset="0"/>
              <a:buChar char="•"/>
            </a:pPr>
            <a:r>
              <a:rPr lang="en-US" dirty="0" smtClean="0">
                <a:solidFill>
                  <a:srgbClr val="000000"/>
                </a:solidFill>
                <a:latin typeface="Arial" panose="020B0604020202020204" pitchFamily="34" charset="0"/>
              </a:rPr>
              <a:t>LA </a:t>
            </a:r>
            <a:r>
              <a:rPr lang="en-US" dirty="0">
                <a:solidFill>
                  <a:srgbClr val="000000"/>
                </a:solidFill>
                <a:latin typeface="Arial" panose="020B0604020202020204" pitchFamily="34" charset="0"/>
              </a:rPr>
              <a:t>County Regional Food </a:t>
            </a:r>
            <a:r>
              <a:rPr lang="en-US" dirty="0" smtClean="0">
                <a:solidFill>
                  <a:srgbClr val="000000"/>
                </a:solidFill>
                <a:latin typeface="Arial" panose="020B0604020202020204" pitchFamily="34" charset="0"/>
              </a:rPr>
              <a:t>Bank:</a:t>
            </a:r>
          </a:p>
          <a:p>
            <a:pPr lvl="1"/>
            <a:r>
              <a:rPr lang="en-US" u="sng" dirty="0" smtClean="0">
                <a:solidFill>
                  <a:srgbClr val="1155CC"/>
                </a:solidFill>
                <a:latin typeface="Arial" panose="020B0604020202020204" pitchFamily="34" charset="0"/>
                <a:hlinkClick r:id="rId5"/>
              </a:rPr>
              <a:t>https</a:t>
            </a:r>
            <a:r>
              <a:rPr lang="en-US" u="sng" dirty="0">
                <a:solidFill>
                  <a:srgbClr val="1155CC"/>
                </a:solidFill>
                <a:latin typeface="Arial" panose="020B0604020202020204" pitchFamily="34" charset="0"/>
                <a:hlinkClick r:id="rId5"/>
              </a:rPr>
              <a:t>://www.lafoodbank.org/find-food/pantry-locator/</a:t>
            </a:r>
            <a:endParaRPr lang="en-US" b="0" dirty="0" smtClean="0">
              <a:effectLst/>
            </a:endParaRPr>
          </a:p>
          <a:p>
            <a:r>
              <a:rPr lang="en-US" b="0" dirty="0" smtClean="0">
                <a:effectLst/>
              </a:rPr>
              <a:t/>
            </a:r>
            <a:br>
              <a:rPr lang="en-US" b="0" dirty="0" smtClean="0">
                <a:effectLst/>
              </a:rPr>
            </a:br>
            <a:r>
              <a:rPr lang="en-US" b="1" dirty="0">
                <a:solidFill>
                  <a:srgbClr val="000000"/>
                </a:solidFill>
                <a:latin typeface="Arial" panose="020B0604020202020204" pitchFamily="34" charset="0"/>
              </a:rPr>
              <a:t>Mental Health</a:t>
            </a:r>
            <a:r>
              <a:rPr lang="en-US" b="1" dirty="0" smtClean="0">
                <a:solidFill>
                  <a:srgbClr val="000000"/>
                </a:solidFill>
                <a:latin typeface="Arial" panose="020B0604020202020204" pitchFamily="34" charset="0"/>
              </a:rPr>
              <a:t>:</a:t>
            </a:r>
          </a:p>
          <a:p>
            <a:pPr marL="285750" indent="-285750">
              <a:buFont typeface="Arial" panose="020B0604020202020204" pitchFamily="34" charset="0"/>
              <a:buChar char="•"/>
            </a:pPr>
            <a:r>
              <a:rPr lang="en-US" dirty="0" smtClean="0">
                <a:solidFill>
                  <a:srgbClr val="000000"/>
                </a:solidFill>
                <a:latin typeface="Arial" panose="020B0604020202020204" pitchFamily="34" charset="0"/>
              </a:rPr>
              <a:t>National Alliance on Mental Illness:</a:t>
            </a:r>
            <a:endParaRPr lang="en-US" dirty="0">
              <a:solidFill>
                <a:srgbClr val="000000"/>
              </a:solidFill>
              <a:latin typeface="Arial" panose="020B0604020202020204" pitchFamily="34" charset="0"/>
            </a:endParaRPr>
          </a:p>
          <a:p>
            <a:pPr lvl="1"/>
            <a:r>
              <a:rPr lang="en-US" dirty="0" smtClean="0">
                <a:solidFill>
                  <a:srgbClr val="000000"/>
                </a:solidFill>
                <a:latin typeface="Arial" panose="020B0604020202020204" pitchFamily="34" charset="0"/>
                <a:hlinkClick r:id="rId6"/>
              </a:rPr>
              <a:t>https</a:t>
            </a:r>
            <a:r>
              <a:rPr lang="en-US" dirty="0">
                <a:solidFill>
                  <a:srgbClr val="000000"/>
                </a:solidFill>
                <a:latin typeface="Arial" panose="020B0604020202020204" pitchFamily="34" charset="0"/>
                <a:hlinkClick r:id="rId6"/>
              </a:rPr>
              <a:t>://</a:t>
            </a:r>
            <a:r>
              <a:rPr lang="en-US" dirty="0" smtClean="0">
                <a:solidFill>
                  <a:srgbClr val="000000"/>
                </a:solidFill>
                <a:latin typeface="Arial" panose="020B0604020202020204" pitchFamily="34" charset="0"/>
                <a:hlinkClick r:id="rId6"/>
              </a:rPr>
              <a:t>www.nami.org/Your-Journey/Teens-Young-Adults</a:t>
            </a:r>
            <a:r>
              <a:rPr lang="en-US" dirty="0" smtClean="0">
                <a:solidFill>
                  <a:srgbClr val="000000"/>
                </a:solidFill>
                <a:latin typeface="Arial" panose="020B0604020202020204" pitchFamily="34" charset="0"/>
              </a:rPr>
              <a:t>  </a:t>
            </a:r>
          </a:p>
          <a:p>
            <a:pPr marL="285750" indent="-285750">
              <a:buFont typeface="Arial" panose="020B0604020202020204" pitchFamily="34" charset="0"/>
              <a:buChar char="•"/>
            </a:pPr>
            <a:r>
              <a:rPr lang="en-US" dirty="0" smtClean="0">
                <a:solidFill>
                  <a:srgbClr val="000000"/>
                </a:solidFill>
                <a:latin typeface="Arial" panose="020B0604020202020204" pitchFamily="34" charset="0"/>
              </a:rPr>
              <a:t>LACOE Mental Health </a:t>
            </a:r>
            <a:r>
              <a:rPr lang="en-US" dirty="0">
                <a:solidFill>
                  <a:srgbClr val="000000"/>
                </a:solidFill>
                <a:latin typeface="Arial" panose="020B0604020202020204" pitchFamily="34" charset="0"/>
              </a:rPr>
              <a:t>Information: </a:t>
            </a:r>
            <a:r>
              <a:rPr lang="en-US" dirty="0">
                <a:solidFill>
                  <a:srgbClr val="000000"/>
                </a:solidFill>
                <a:latin typeface="Arial" panose="020B0604020202020204" pitchFamily="34" charset="0"/>
                <a:hlinkClick r:id="rId7"/>
              </a:rPr>
              <a:t>https://</a:t>
            </a:r>
            <a:r>
              <a:rPr lang="en-US" dirty="0" smtClean="0">
                <a:solidFill>
                  <a:srgbClr val="000000"/>
                </a:solidFill>
                <a:latin typeface="Arial" panose="020B0604020202020204" pitchFamily="34" charset="0"/>
                <a:hlinkClick r:id="rId7"/>
              </a:rPr>
              <a:t>www.lacoe.edu/Student-Services/School-Counseling</a:t>
            </a:r>
            <a:r>
              <a:rPr lang="en-US" b="0" dirty="0" smtClean="0">
                <a:effectLst/>
              </a:rPr>
              <a:t/>
            </a:r>
            <a:br>
              <a:rPr lang="en-US" b="0" dirty="0" smtClean="0">
                <a:effectLst/>
              </a:rPr>
            </a:br>
            <a:r>
              <a:rPr lang="en-US" dirty="0" smtClean="0"/>
              <a:t/>
            </a:r>
            <a:br>
              <a:rPr lang="en-US" dirty="0" smtClean="0"/>
            </a:br>
            <a:endParaRPr lang="en-US" dirty="0"/>
          </a:p>
        </p:txBody>
      </p:sp>
      <p:sp>
        <p:nvSpPr>
          <p:cNvPr id="4" name="TextBox 3"/>
          <p:cNvSpPr txBox="1"/>
          <p:nvPr/>
        </p:nvSpPr>
        <p:spPr>
          <a:xfrm>
            <a:off x="6162867" y="800401"/>
            <a:ext cx="5842659" cy="3139321"/>
          </a:xfrm>
          <a:prstGeom prst="rect">
            <a:avLst/>
          </a:prstGeom>
          <a:noFill/>
        </p:spPr>
        <p:txBody>
          <a:bodyPr wrap="square" rtlCol="0">
            <a:spAutoFit/>
          </a:bodyPr>
          <a:lstStyle/>
          <a:p>
            <a:r>
              <a:rPr lang="en-US" b="1" dirty="0" smtClean="0">
                <a:solidFill>
                  <a:srgbClr val="000000"/>
                </a:solidFill>
                <a:latin typeface="Arial" panose="020B0604020202020204" pitchFamily="34" charset="0"/>
              </a:rPr>
              <a:t>Child </a:t>
            </a:r>
            <a:r>
              <a:rPr lang="en-US" b="1" dirty="0">
                <a:solidFill>
                  <a:srgbClr val="000000"/>
                </a:solidFill>
                <a:latin typeface="Arial" panose="020B0604020202020204" pitchFamily="34" charset="0"/>
              </a:rPr>
              <a:t>Care: </a:t>
            </a:r>
            <a:endParaRPr lang="en-US" dirty="0" smtClean="0"/>
          </a:p>
          <a:p>
            <a:r>
              <a:rPr lang="en-US" u="sng" dirty="0" smtClean="0">
                <a:solidFill>
                  <a:srgbClr val="1155CC"/>
                </a:solidFill>
                <a:latin typeface="Arial" panose="020B0604020202020204" pitchFamily="34" charset="0"/>
                <a:hlinkClick r:id="rId8"/>
              </a:rPr>
              <a:t>https</a:t>
            </a:r>
            <a:r>
              <a:rPr lang="en-US" u="sng" dirty="0">
                <a:solidFill>
                  <a:srgbClr val="1155CC"/>
                </a:solidFill>
                <a:latin typeface="Arial" panose="020B0604020202020204" pitchFamily="34" charset="0"/>
                <a:hlinkClick r:id="rId8"/>
              </a:rPr>
              <a:t>://www.ccala.net/connect-to-child-care/</a:t>
            </a:r>
            <a:endParaRPr lang="en-US" dirty="0"/>
          </a:p>
          <a:p>
            <a:endParaRPr lang="en-US" b="1" dirty="0">
              <a:solidFill>
                <a:srgbClr val="000000"/>
              </a:solidFill>
              <a:latin typeface="Arial" panose="020B0604020202020204" pitchFamily="34" charset="0"/>
            </a:endParaRPr>
          </a:p>
          <a:p>
            <a:r>
              <a:rPr lang="en-US" b="1" dirty="0" smtClean="0">
                <a:solidFill>
                  <a:srgbClr val="000000"/>
                </a:solidFill>
                <a:latin typeface="Arial" panose="020B0604020202020204" pitchFamily="34" charset="0"/>
              </a:rPr>
              <a:t>Technology </a:t>
            </a:r>
            <a:r>
              <a:rPr lang="en-US" b="1" dirty="0">
                <a:solidFill>
                  <a:srgbClr val="000000"/>
                </a:solidFill>
                <a:latin typeface="Arial" panose="020B0604020202020204" pitchFamily="34" charset="0"/>
              </a:rPr>
              <a:t>Resources: </a:t>
            </a:r>
            <a:endParaRPr lang="en-US" dirty="0"/>
          </a:p>
          <a:p>
            <a:pPr marL="285750" indent="-285750">
              <a:buFont typeface="Arial" panose="020B0604020202020204" pitchFamily="34" charset="0"/>
              <a:buChar char="•"/>
            </a:pPr>
            <a:r>
              <a:rPr lang="en-US" dirty="0">
                <a:solidFill>
                  <a:srgbClr val="000000"/>
                </a:solidFill>
                <a:latin typeface="Arial" panose="020B0604020202020204" pitchFamily="34" charset="0"/>
              </a:rPr>
              <a:t>Free Phones: </a:t>
            </a:r>
            <a:r>
              <a:rPr lang="en-US" u="sng" dirty="0">
                <a:solidFill>
                  <a:srgbClr val="1155CC"/>
                </a:solidFill>
                <a:latin typeface="Arial" panose="020B0604020202020204" pitchFamily="34" charset="0"/>
                <a:hlinkClick r:id="rId9"/>
              </a:rPr>
              <a:t>https://www.californialifeline.com/en</a:t>
            </a:r>
            <a:endParaRPr lang="en-US" dirty="0"/>
          </a:p>
          <a:p>
            <a:pPr marL="285750" indent="-285750">
              <a:buFont typeface="Arial" panose="020B0604020202020204" pitchFamily="34" charset="0"/>
              <a:buChar char="•"/>
            </a:pPr>
            <a:r>
              <a:rPr lang="en-US" dirty="0">
                <a:solidFill>
                  <a:srgbClr val="000000"/>
                </a:solidFill>
                <a:latin typeface="Arial" panose="020B0604020202020204" pitchFamily="34" charset="0"/>
              </a:rPr>
              <a:t>For School Counselors: </a:t>
            </a:r>
            <a:r>
              <a:rPr lang="en-US" u="sng" dirty="0">
                <a:solidFill>
                  <a:srgbClr val="1155CC"/>
                </a:solidFill>
                <a:latin typeface="Arial" panose="020B0604020202020204" pitchFamily="34" charset="0"/>
                <a:hlinkClick r:id="rId10"/>
              </a:rPr>
              <a:t>https://www.counselora.com/</a:t>
            </a:r>
            <a:endParaRPr lang="en-US" dirty="0"/>
          </a:p>
          <a:p>
            <a:pPr marL="285750" indent="-285750">
              <a:buFont typeface="Arial" panose="020B0604020202020204" pitchFamily="34" charset="0"/>
              <a:buChar char="•"/>
            </a:pPr>
            <a:r>
              <a:rPr lang="en-US" dirty="0" smtClean="0">
                <a:solidFill>
                  <a:srgbClr val="000000"/>
                </a:solidFill>
                <a:latin typeface="Arial" panose="020B0604020202020204" pitchFamily="34" charset="0"/>
              </a:rPr>
              <a:t>LA County Hotspot Locator: </a:t>
            </a:r>
            <a:r>
              <a:rPr lang="en-US" u="sng" dirty="0" smtClean="0">
                <a:solidFill>
                  <a:srgbClr val="1155CC"/>
                </a:solidFill>
                <a:latin typeface="Arial" panose="020B0604020202020204" pitchFamily="34" charset="0"/>
                <a:hlinkClick r:id="rId11"/>
              </a:rPr>
              <a:t>https://lacounty.maps.arcgis.com/apps/webappviewer/index.html?id=26159b0526e64bea94533e89da583b89</a:t>
            </a:r>
            <a:endParaRPr lang="en-US" u="sng" dirty="0" smtClean="0">
              <a:solidFill>
                <a:srgbClr val="1155CC"/>
              </a:solidFill>
              <a:latin typeface="Arial" panose="020B0604020202020204" pitchFamily="34" charset="0"/>
            </a:endParaRPr>
          </a:p>
          <a:p>
            <a:pPr algn="ctr"/>
            <a:endParaRPr lang="en-US" u="sng" dirty="0">
              <a:solidFill>
                <a:srgbClr val="1155CC"/>
              </a:solidFill>
              <a:latin typeface="Arial" panose="020B0604020202020204" pitchFamily="34" charset="0"/>
            </a:endParaRPr>
          </a:p>
        </p:txBody>
      </p:sp>
      <p:sp>
        <p:nvSpPr>
          <p:cNvPr id="3" name="TextBox 2"/>
          <p:cNvSpPr txBox="1"/>
          <p:nvPr/>
        </p:nvSpPr>
        <p:spPr>
          <a:xfrm>
            <a:off x="7309406" y="4129548"/>
            <a:ext cx="4277032" cy="1200329"/>
          </a:xfrm>
          <a:prstGeom prst="rect">
            <a:avLst/>
          </a:prstGeom>
          <a:noFill/>
        </p:spPr>
        <p:txBody>
          <a:bodyPr wrap="square" rtlCol="0">
            <a:spAutoFit/>
          </a:bodyPr>
          <a:lstStyle/>
          <a:p>
            <a:pPr algn="ctr"/>
            <a:r>
              <a:rPr lang="en-US" sz="2400" b="1" dirty="0">
                <a:solidFill>
                  <a:srgbClr val="C00000"/>
                </a:solidFill>
                <a:latin typeface="Arial" panose="020B0604020202020204" pitchFamily="34" charset="0"/>
              </a:rPr>
              <a:t>Connect with your district liaison to see what services your district </a:t>
            </a:r>
            <a:r>
              <a:rPr lang="en-US" sz="2400" b="1" dirty="0" smtClean="0">
                <a:solidFill>
                  <a:srgbClr val="C00000"/>
                </a:solidFill>
                <a:latin typeface="Arial" panose="020B0604020202020204" pitchFamily="34" charset="0"/>
              </a:rPr>
              <a:t>provides</a:t>
            </a:r>
            <a:endParaRPr lang="en-US" sz="2400" b="1" dirty="0">
              <a:solidFill>
                <a:srgbClr val="C00000"/>
              </a:solidFill>
            </a:endParaRPr>
          </a:p>
        </p:txBody>
      </p:sp>
      <p:sp>
        <p:nvSpPr>
          <p:cNvPr id="6" name="Footer Placeholder 5"/>
          <p:cNvSpPr>
            <a:spLocks noGrp="1"/>
          </p:cNvSpPr>
          <p:nvPr>
            <p:ph type="ftr" sz="quarter" idx="11"/>
          </p:nvPr>
        </p:nvSpPr>
        <p:spPr>
          <a:xfrm>
            <a:off x="1541463" y="6356350"/>
            <a:ext cx="9131300" cy="365125"/>
          </a:xfrm>
        </p:spPr>
        <p:txBody>
          <a:bodyPr/>
          <a:lstStyle/>
          <a:p>
            <a:pPr>
              <a:defRPr/>
            </a:pPr>
            <a:r>
              <a:rPr lang="en-US" sz="1100" dirty="0"/>
              <a:t>LA County Office of Education</a:t>
            </a:r>
          </a:p>
        </p:txBody>
      </p:sp>
    </p:spTree>
    <p:extLst>
      <p:ext uri="{BB962C8B-B14F-4D97-AF65-F5344CB8AC3E}">
        <p14:creationId xmlns:p14="http://schemas.microsoft.com/office/powerpoint/2010/main" val="1668033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941" y="112610"/>
            <a:ext cx="9950245" cy="821455"/>
          </a:xfrm>
        </p:spPr>
        <p:txBody>
          <a:bodyPr>
            <a:normAutofit/>
          </a:bodyPr>
          <a:lstStyle/>
          <a:p>
            <a:r>
              <a:rPr lang="en-US" sz="4000" b="1" dirty="0" smtClean="0"/>
              <a:t>Services </a:t>
            </a:r>
            <a:r>
              <a:rPr lang="en-US" sz="4000" b="1" u="sng" dirty="0" smtClean="0"/>
              <a:t>BEYOND</a:t>
            </a:r>
            <a:r>
              <a:rPr lang="en-US" sz="4000" b="1" dirty="0" smtClean="0"/>
              <a:t> a District  </a:t>
            </a:r>
            <a:endParaRPr lang="en-US" sz="4000" b="1" dirty="0"/>
          </a:p>
        </p:txBody>
      </p:sp>
      <p:sp>
        <p:nvSpPr>
          <p:cNvPr id="3" name="TextBox 2"/>
          <p:cNvSpPr txBox="1"/>
          <p:nvPr/>
        </p:nvSpPr>
        <p:spPr>
          <a:xfrm>
            <a:off x="433826" y="1255610"/>
            <a:ext cx="9707702" cy="5632311"/>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Coordinated Entry System (CES) &amp; Los Angeles Homeless Services Authority (LAHSA):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hlinkClick r:id="rId3"/>
              </a:rPr>
              <a:t>https://www.lahsa.org</a:t>
            </a:r>
            <a:r>
              <a:rPr lang="en-US" dirty="0" smtClean="0">
                <a:latin typeface="Arial" panose="020B0604020202020204" pitchFamily="34" charset="0"/>
                <a:cs typeface="Arial" panose="020B0604020202020204" pitchFamily="34" charset="0"/>
                <a:hlinkClick r:id="rId3"/>
              </a:rPr>
              <a:t>/</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p>
          <a:p>
            <a:r>
              <a:rPr lang="en-US" b="1" dirty="0">
                <a:solidFill>
                  <a:srgbClr val="000000"/>
                </a:solidFill>
                <a:latin typeface="Arial" panose="020B0604020202020204" pitchFamily="34" charset="0"/>
              </a:rPr>
              <a:t>College</a:t>
            </a:r>
            <a:r>
              <a:rPr lang="en-US" b="1" dirty="0" smtClean="0">
                <a:solidFill>
                  <a:srgbClr val="000000"/>
                </a:solidFill>
                <a:latin typeface="Arial" panose="020B0604020202020204" pitchFamily="34" charset="0"/>
              </a:rPr>
              <a:t>:</a:t>
            </a:r>
          </a:p>
          <a:p>
            <a:pPr marL="285750" indent="-285750">
              <a:buFont typeface="Arial" panose="020B0604020202020204" pitchFamily="34" charset="0"/>
              <a:buChar char="•"/>
            </a:pPr>
            <a:r>
              <a:rPr lang="en-US" dirty="0" smtClean="0">
                <a:solidFill>
                  <a:srgbClr val="000000"/>
                </a:solidFill>
                <a:latin typeface="Arial" panose="020B0604020202020204" pitchFamily="34" charset="0"/>
                <a:hlinkClick r:id="rId4"/>
              </a:rPr>
              <a:t>https</a:t>
            </a:r>
            <a:r>
              <a:rPr lang="en-US" dirty="0">
                <a:solidFill>
                  <a:srgbClr val="000000"/>
                </a:solidFill>
                <a:latin typeface="Arial" panose="020B0604020202020204" pitchFamily="34" charset="0"/>
                <a:hlinkClick r:id="rId4"/>
              </a:rPr>
              <a:t>://www.schoolhouseconnection.org/learn/higher-education</a:t>
            </a:r>
            <a:r>
              <a:rPr lang="en-US" dirty="0" smtClean="0">
                <a:solidFill>
                  <a:srgbClr val="000000"/>
                </a:solidFill>
                <a:latin typeface="Arial" panose="020B0604020202020204" pitchFamily="34" charset="0"/>
                <a:hlinkClick r:id="rId4"/>
              </a:rPr>
              <a:t>/</a:t>
            </a:r>
            <a:r>
              <a:rPr lang="en-US" dirty="0" smtClean="0">
                <a:solidFill>
                  <a:srgbClr val="000000"/>
                </a:solidFill>
                <a:latin typeface="Arial" panose="020B0604020202020204" pitchFamily="34" charset="0"/>
              </a:rPr>
              <a:t>  </a:t>
            </a:r>
            <a:r>
              <a:rPr lang="en-US" b="1" dirty="0" smtClean="0">
                <a:solidFill>
                  <a:srgbClr val="000000"/>
                </a:solidFill>
                <a:latin typeface="Arial" panose="020B0604020202020204" pitchFamily="34" charset="0"/>
              </a:rPr>
              <a:t> </a:t>
            </a:r>
            <a:endParaRPr lang="en-US" dirty="0"/>
          </a:p>
          <a:p>
            <a:endParaRPr lang="en-US" b="1" dirty="0">
              <a:solidFill>
                <a:srgbClr val="000000"/>
              </a:solidFill>
              <a:latin typeface="Arial" panose="020B0604020202020204" pitchFamily="34" charset="0"/>
            </a:endParaRPr>
          </a:p>
          <a:p>
            <a:r>
              <a:rPr lang="en-US" b="1" dirty="0" smtClean="0">
                <a:solidFill>
                  <a:srgbClr val="000000"/>
                </a:solidFill>
                <a:latin typeface="Arial" panose="020B0604020202020204" pitchFamily="34" charset="0"/>
              </a:rPr>
              <a:t>Social </a:t>
            </a:r>
            <a:r>
              <a:rPr lang="en-US" b="1" dirty="0">
                <a:solidFill>
                  <a:srgbClr val="000000"/>
                </a:solidFill>
                <a:latin typeface="Arial" panose="020B0604020202020204" pitchFamily="34" charset="0"/>
              </a:rPr>
              <a:t>Services: </a:t>
            </a:r>
            <a:endParaRPr lang="en-US" dirty="0"/>
          </a:p>
          <a:p>
            <a:pPr marL="285750" indent="-285750">
              <a:buFont typeface="Arial" panose="020B0604020202020204" pitchFamily="34" charset="0"/>
              <a:buChar char="•"/>
            </a:pPr>
            <a:r>
              <a:rPr lang="en-US" dirty="0">
                <a:solidFill>
                  <a:srgbClr val="000000"/>
                </a:solidFill>
                <a:latin typeface="Arial" panose="020B0604020202020204" pitchFamily="34" charset="0"/>
              </a:rPr>
              <a:t>DPSS: </a:t>
            </a:r>
            <a:r>
              <a:rPr lang="en-US" u="sng" dirty="0">
                <a:solidFill>
                  <a:srgbClr val="1155CC"/>
                </a:solidFill>
                <a:latin typeface="Arial" panose="020B0604020202020204" pitchFamily="34" charset="0"/>
                <a:hlinkClick r:id="rId5"/>
              </a:rPr>
              <a:t>https://dpss.lacounty.gov/en.html</a:t>
            </a:r>
            <a:endParaRPr lang="en-US" dirty="0"/>
          </a:p>
          <a:p>
            <a:pPr marL="285750" indent="-285750">
              <a:buFont typeface="Arial" panose="020B0604020202020204" pitchFamily="34" charset="0"/>
              <a:buChar char="•"/>
            </a:pPr>
            <a:r>
              <a:rPr lang="en-US" dirty="0">
                <a:solidFill>
                  <a:srgbClr val="000000"/>
                </a:solidFill>
                <a:latin typeface="Arial" panose="020B0604020202020204" pitchFamily="34" charset="0"/>
              </a:rPr>
              <a:t>Homeless Shelter Directory: </a:t>
            </a:r>
            <a:r>
              <a:rPr lang="en-US" u="sng" dirty="0">
                <a:solidFill>
                  <a:srgbClr val="1155CC"/>
                </a:solidFill>
                <a:latin typeface="Arial" panose="020B0604020202020204" pitchFamily="34" charset="0"/>
                <a:hlinkClick r:id="rId6"/>
              </a:rPr>
              <a:t>https://www.homelessshelterdirectory.org/california.html</a:t>
            </a:r>
            <a:endParaRPr lang="en-US" dirty="0"/>
          </a:p>
          <a:p>
            <a:pPr marL="285750" indent="-285750">
              <a:buFont typeface="Arial" panose="020B0604020202020204" pitchFamily="34" charset="0"/>
              <a:buChar char="•"/>
            </a:pPr>
            <a:r>
              <a:rPr lang="en-US" dirty="0">
                <a:solidFill>
                  <a:srgbClr val="000000"/>
                </a:solidFill>
                <a:latin typeface="Arial" panose="020B0604020202020204" pitchFamily="34" charset="0"/>
              </a:rPr>
              <a:t>LA County Homeless Shelter Locator: </a:t>
            </a:r>
            <a:r>
              <a:rPr lang="en-US" u="sng" dirty="0">
                <a:solidFill>
                  <a:srgbClr val="1155CC"/>
                </a:solidFill>
                <a:latin typeface="Arial" panose="020B0604020202020204" pitchFamily="34" charset="0"/>
                <a:hlinkClick r:id="rId7"/>
              </a:rPr>
              <a:t>https://locator.lacounty.gov/lac/Search?&amp;</a:t>
            </a:r>
            <a:r>
              <a:rPr lang="en-US" u="sng" dirty="0" smtClean="0">
                <a:solidFill>
                  <a:srgbClr val="1155CC"/>
                </a:solidFill>
                <a:latin typeface="Arial" panose="020B0604020202020204" pitchFamily="34" charset="0"/>
                <a:hlinkClick r:id="rId7"/>
              </a:rPr>
              <a:t>find=Homeless%20Shelters%20and%20Services&amp;cat=49</a:t>
            </a:r>
            <a:endParaRPr lang="en-US" u="sng" dirty="0" smtClean="0">
              <a:solidFill>
                <a:srgbClr val="1155CC"/>
              </a:solidFill>
              <a:latin typeface="Arial" panose="020B0604020202020204" pitchFamily="34" charset="0"/>
            </a:endParaRPr>
          </a:p>
          <a:p>
            <a:endParaRPr lang="en-US" u="sng" dirty="0">
              <a:solidFill>
                <a:srgbClr val="1155CC"/>
              </a:solidFill>
              <a:latin typeface="Arial" panose="020B0604020202020204" pitchFamily="34" charset="0"/>
            </a:endParaRPr>
          </a:p>
          <a:p>
            <a:r>
              <a:rPr lang="en-US" b="1" dirty="0" smtClean="0">
                <a:solidFill>
                  <a:srgbClr val="000000"/>
                </a:solidFill>
                <a:latin typeface="Arial" panose="020B0604020202020204" pitchFamily="34" charset="0"/>
              </a:rPr>
              <a:t>General Services:  </a:t>
            </a:r>
          </a:p>
          <a:p>
            <a:pPr marL="285750" indent="-285750">
              <a:buFont typeface="Arial" panose="020B0604020202020204" pitchFamily="34" charset="0"/>
              <a:buChar char="•"/>
            </a:pPr>
            <a:r>
              <a:rPr lang="en-US" b="1" i="1" dirty="0">
                <a:solidFill>
                  <a:srgbClr val="000000"/>
                </a:solidFill>
                <a:latin typeface="Arial" panose="020B0604020202020204" pitchFamily="34" charset="0"/>
                <a:hlinkClick r:id="rId8"/>
              </a:rPr>
              <a:t>https://www.findhelp.org</a:t>
            </a:r>
            <a:r>
              <a:rPr lang="en-US" b="1" i="1" dirty="0" smtClean="0">
                <a:solidFill>
                  <a:srgbClr val="000000"/>
                </a:solidFill>
                <a:latin typeface="Arial" panose="020B0604020202020204" pitchFamily="34" charset="0"/>
                <a:hlinkClick r:id="rId8"/>
              </a:rPr>
              <a:t>/</a:t>
            </a:r>
            <a:r>
              <a:rPr lang="en-US" b="1" i="1" dirty="0" smtClean="0">
                <a:solidFill>
                  <a:srgbClr val="000000"/>
                </a:solidFill>
                <a:latin typeface="Arial" panose="020B0604020202020204" pitchFamily="34" charset="0"/>
              </a:rPr>
              <a:t> (general help support) </a:t>
            </a:r>
          </a:p>
          <a:p>
            <a:pPr marL="285750" indent="-285750">
              <a:buFont typeface="Arial" panose="020B0604020202020204" pitchFamily="34" charset="0"/>
              <a:buChar char="•"/>
            </a:pPr>
            <a:r>
              <a:rPr lang="en-US" b="1" i="1" dirty="0" smtClean="0">
                <a:solidFill>
                  <a:srgbClr val="000000"/>
                </a:solidFill>
                <a:latin typeface="Arial" panose="020B0604020202020204" pitchFamily="34" charset="0"/>
              </a:rPr>
              <a:t>What I Need </a:t>
            </a:r>
            <a:r>
              <a:rPr lang="en-US" dirty="0" smtClean="0">
                <a:solidFill>
                  <a:srgbClr val="000000"/>
                </a:solidFill>
                <a:latin typeface="Arial" panose="020B0604020202020204" pitchFamily="34" charset="0"/>
              </a:rPr>
              <a:t>App – download from your App Store </a:t>
            </a:r>
          </a:p>
          <a:p>
            <a:pPr lvl="1"/>
            <a:r>
              <a:rPr lang="en-US" dirty="0">
                <a:solidFill>
                  <a:srgbClr val="000000"/>
                </a:solidFill>
                <a:latin typeface="Arial" panose="020B0604020202020204" pitchFamily="34" charset="0"/>
                <a:hlinkClick r:id="rId9"/>
              </a:rPr>
              <a:t>https://www.ourchildrenla.org/win-app</a:t>
            </a:r>
            <a:r>
              <a:rPr lang="en-US" dirty="0" smtClean="0">
                <a:solidFill>
                  <a:srgbClr val="000000"/>
                </a:solidFill>
                <a:latin typeface="Arial" panose="020B0604020202020204" pitchFamily="34" charset="0"/>
                <a:hlinkClick r:id="rId9"/>
              </a:rPr>
              <a:t>/</a:t>
            </a:r>
            <a:r>
              <a:rPr lang="en-US" dirty="0" smtClean="0">
                <a:solidFill>
                  <a:srgbClr val="000000"/>
                </a:solidFill>
                <a:latin typeface="Arial" panose="020B0604020202020204" pitchFamily="34" charset="0"/>
              </a:rPr>
              <a:t> </a:t>
            </a:r>
          </a:p>
          <a:p>
            <a:pPr lvl="1"/>
            <a:endParaRPr lang="en-US" dirty="0" smtClean="0">
              <a:solidFill>
                <a:srgbClr val="000000"/>
              </a:solidFill>
              <a:latin typeface="Arial" panose="020B0604020202020204" pitchFamily="34" charset="0"/>
            </a:endParaRPr>
          </a:p>
          <a:p>
            <a:endParaRPr lang="en-US" dirty="0"/>
          </a:p>
          <a:p>
            <a:endParaRPr lang="en-US" dirty="0"/>
          </a:p>
        </p:txBody>
      </p:sp>
      <p:sp>
        <p:nvSpPr>
          <p:cNvPr id="5" name="Footer Placeholder 5"/>
          <p:cNvSpPr>
            <a:spLocks noGrp="1"/>
          </p:cNvSpPr>
          <p:nvPr>
            <p:ph type="ftr" sz="quarter" idx="11"/>
          </p:nvPr>
        </p:nvSpPr>
        <p:spPr>
          <a:xfrm>
            <a:off x="1541463" y="6356350"/>
            <a:ext cx="9131300" cy="365125"/>
          </a:xfrm>
        </p:spPr>
        <p:txBody>
          <a:bodyPr/>
          <a:lstStyle/>
          <a:p>
            <a:pPr>
              <a:defRPr/>
            </a:pPr>
            <a:r>
              <a:rPr lang="en-US" sz="1100" dirty="0"/>
              <a:t>LA County Office of Education</a:t>
            </a:r>
          </a:p>
        </p:txBody>
      </p:sp>
    </p:spTree>
    <p:extLst>
      <p:ext uri="{BB962C8B-B14F-4D97-AF65-F5344CB8AC3E}">
        <p14:creationId xmlns:p14="http://schemas.microsoft.com/office/powerpoint/2010/main" val="2224120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B430-C683-6AF1-173A-8A115E3D8E64}"/>
              </a:ext>
            </a:extLst>
          </p:cNvPr>
          <p:cNvSpPr>
            <a:spLocks noGrp="1"/>
          </p:cNvSpPr>
          <p:nvPr>
            <p:ph type="ctrTitle"/>
          </p:nvPr>
        </p:nvSpPr>
        <p:spPr/>
        <p:txBody>
          <a:bodyPr/>
          <a:lstStyle/>
          <a:p>
            <a:r>
              <a:rPr lang="en-US" dirty="0" smtClean="0"/>
              <a:t>Additional Resources </a:t>
            </a:r>
            <a:endParaRPr lang="en-US" dirty="0"/>
          </a:p>
        </p:txBody>
      </p:sp>
      <p:sp>
        <p:nvSpPr>
          <p:cNvPr id="3" name="Content Placeholder 2">
            <a:extLst>
              <a:ext uri="{FF2B5EF4-FFF2-40B4-BE49-F238E27FC236}">
                <a16:creationId xmlns:a16="http://schemas.microsoft.com/office/drawing/2014/main" id="{C5E72992-D826-512A-DDA8-7A817F5EE64D}"/>
              </a:ext>
            </a:extLst>
          </p:cNvPr>
          <p:cNvSpPr>
            <a:spLocks noGrp="1"/>
          </p:cNvSpPr>
          <p:nvPr>
            <p:ph idx="4294967295"/>
          </p:nvPr>
        </p:nvSpPr>
        <p:spPr>
          <a:xfrm>
            <a:off x="794981" y="1816660"/>
            <a:ext cx="10515600" cy="4351338"/>
          </a:xfrm>
        </p:spPr>
        <p:txBody>
          <a:bodyPr/>
          <a:lstStyle/>
          <a:p>
            <a:pPr marL="0" indent="0">
              <a:buNone/>
            </a:pPr>
            <a:r>
              <a:rPr lang="en-US" dirty="0" smtClean="0"/>
              <a:t>Brochures </a:t>
            </a:r>
          </a:p>
          <a:p>
            <a:r>
              <a:rPr lang="en-US" dirty="0" smtClean="0"/>
              <a:t>English:</a:t>
            </a:r>
            <a:endParaRPr lang="en-US" dirty="0" smtClean="0">
              <a:hlinkClick r:id="rId2"/>
            </a:endParaRPr>
          </a:p>
          <a:p>
            <a:pPr lvl="1"/>
            <a:r>
              <a:rPr lang="en-US" dirty="0" smtClean="0">
                <a:hlinkClick r:id="rId2"/>
              </a:rPr>
              <a:t>https</a:t>
            </a:r>
            <a:r>
              <a:rPr lang="en-US" dirty="0">
                <a:hlinkClick r:id="rId2"/>
              </a:rPr>
              <a:t>://nche.ed.gov/wp-content/uploads/2018/11/parentbrochure_eng.pdf</a:t>
            </a:r>
            <a:r>
              <a:rPr lang="en-US" dirty="0"/>
              <a:t> </a:t>
            </a:r>
            <a:endParaRPr lang="en-US" dirty="0" smtClean="0"/>
          </a:p>
          <a:p>
            <a:r>
              <a:rPr lang="en-US" dirty="0" smtClean="0"/>
              <a:t>Spanish: </a:t>
            </a:r>
          </a:p>
          <a:p>
            <a:pPr lvl="1"/>
            <a:r>
              <a:rPr lang="en-US" dirty="0">
                <a:hlinkClick r:id="rId2"/>
              </a:rPr>
              <a:t>https://www.flvs.net/docs/default-source/default/parentbrochure_sp.pdf?sfvrsn=242a462a_2</a:t>
            </a:r>
          </a:p>
          <a:p>
            <a:endParaRPr lang="en-US" dirty="0"/>
          </a:p>
        </p:txBody>
      </p:sp>
    </p:spTree>
    <p:extLst>
      <p:ext uri="{BB962C8B-B14F-4D97-AF65-F5344CB8AC3E}">
        <p14:creationId xmlns:p14="http://schemas.microsoft.com/office/powerpoint/2010/main" val="3506655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idx="4294967295"/>
          </p:nvPr>
        </p:nvSpPr>
        <p:spPr>
          <a:xfrm>
            <a:off x="2133600" y="244861"/>
            <a:ext cx="9980613" cy="1096963"/>
          </a:xfrm>
        </p:spPr>
        <p:txBody>
          <a:bodyPr>
            <a:normAutofit/>
          </a:bodyPr>
          <a:lstStyle/>
          <a:p>
            <a:r>
              <a:rPr lang="en-US" sz="4000" b="1" dirty="0">
                <a:effectLst>
                  <a:outerShdw blurRad="38100" dist="38100" dir="2700000" algn="tl">
                    <a:srgbClr val="000000">
                      <a:alpha val="43137"/>
                    </a:srgbClr>
                  </a:outerShdw>
                </a:effectLst>
                <a:ea typeface="Calibri"/>
                <a:cs typeface="Calibri"/>
                <a:sym typeface="Calibri"/>
              </a:rPr>
              <a:t>QUESTIONS AND DISCUSSION</a:t>
            </a:r>
            <a:endParaRPr lang="en-US" sz="4000" dirty="0"/>
          </a:p>
        </p:txBody>
      </p:sp>
      <p:pic>
        <p:nvPicPr>
          <p:cNvPr id="5" name="Google Shape;1522;p179">
            <a:extLst>
              <a:ext uri="{FF2B5EF4-FFF2-40B4-BE49-F238E27FC236}">
                <a16:creationId xmlns:a16="http://schemas.microsoft.com/office/drawing/2014/main" id="{1FBF9067-BD0C-483D-9809-25D021F3018A}"/>
              </a:ext>
            </a:extLst>
          </p:cNvPr>
          <p:cNvPicPr preferRelativeResize="0"/>
          <p:nvPr/>
        </p:nvPicPr>
        <p:blipFill>
          <a:blip r:embed="rId2">
            <a:alphaModFix/>
          </a:blip>
          <a:stretch>
            <a:fillRect/>
          </a:stretch>
        </p:blipFill>
        <p:spPr>
          <a:xfrm>
            <a:off x="2501801" y="2260443"/>
            <a:ext cx="7186880" cy="3461643"/>
          </a:xfrm>
          <a:prstGeom prst="rect">
            <a:avLst/>
          </a:prstGeom>
          <a:noFill/>
          <a:ln w="76200" cap="flat" cmpd="sng">
            <a:solidFill>
              <a:srgbClr val="45818E"/>
            </a:solidFill>
            <a:prstDash val="solid"/>
            <a:round/>
            <a:headEnd type="none" w="sm" len="sm"/>
            <a:tailEnd type="none" w="sm" len="sm"/>
          </a:ln>
        </p:spPr>
      </p:pic>
      <p:sp>
        <p:nvSpPr>
          <p:cNvPr id="6" name="Rectangle 5">
            <a:extLst>
              <a:ext uri="{FF2B5EF4-FFF2-40B4-BE49-F238E27FC236}">
                <a16:creationId xmlns:a16="http://schemas.microsoft.com/office/drawing/2014/main" id="{3EAC0C68-440A-4F63-AB21-7C77B0800DE4}"/>
              </a:ext>
            </a:extLst>
          </p:cNvPr>
          <p:cNvSpPr/>
          <p:nvPr/>
        </p:nvSpPr>
        <p:spPr>
          <a:xfrm>
            <a:off x="9524654" y="6462361"/>
            <a:ext cx="2869103" cy="261610"/>
          </a:xfrm>
          <a:prstGeom prst="rect">
            <a:avLst/>
          </a:prstGeom>
        </p:spPr>
        <p:txBody>
          <a:bodyPr wrap="square">
            <a:spAutoFit/>
          </a:bodyPr>
          <a:lstStyle/>
          <a:p>
            <a:r>
              <a:rPr lang="en-US" sz="1100" dirty="0">
                <a:solidFill>
                  <a:prstClr val="black"/>
                </a:solidFill>
                <a:latin typeface="Calibri" panose="020F0502020204030204"/>
              </a:rPr>
              <a:t>Los Angeles County Office of Education</a:t>
            </a:r>
          </a:p>
        </p:txBody>
      </p:sp>
    </p:spTree>
    <p:extLst>
      <p:ext uri="{BB962C8B-B14F-4D97-AF65-F5344CB8AC3E}">
        <p14:creationId xmlns:p14="http://schemas.microsoft.com/office/powerpoint/2010/main" val="3173175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pic>
        <p:nvPicPr>
          <p:cNvPr id="1609" name="Google Shape;1609;p127"/>
          <p:cNvPicPr preferRelativeResize="0"/>
          <p:nvPr/>
        </p:nvPicPr>
        <p:blipFill rotWithShape="1">
          <a:blip r:embed="rId3">
            <a:alphaModFix/>
          </a:blip>
          <a:srcRect/>
          <a:stretch/>
        </p:blipFill>
        <p:spPr>
          <a:xfrm>
            <a:off x="8047381" y="2286611"/>
            <a:ext cx="3239581" cy="3297065"/>
          </a:xfrm>
          <a:prstGeom prst="rect">
            <a:avLst/>
          </a:prstGeom>
          <a:ln w="88900" cap="sq" cmpd="thickThin">
            <a:solidFill>
              <a:srgbClr val="000000"/>
            </a:solidFill>
            <a:prstDash val="solid"/>
            <a:miter lim="800000"/>
          </a:ln>
          <a:effectLst>
            <a:innerShdw blurRad="76200">
              <a:srgbClr val="000000"/>
            </a:innerShdw>
          </a:effectLst>
        </p:spPr>
      </p:pic>
      <p:sp>
        <p:nvSpPr>
          <p:cNvPr id="1605" name="Google Shape;1605;p127"/>
          <p:cNvSpPr txBox="1">
            <a:spLocks noGrp="1"/>
          </p:cNvSpPr>
          <p:nvPr>
            <p:ph type="title"/>
          </p:nvPr>
        </p:nvSpPr>
        <p:spPr>
          <a:xfrm>
            <a:off x="2248840" y="125902"/>
            <a:ext cx="8556320" cy="928839"/>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a:lnSpc>
                <a:spcPct val="85000"/>
              </a:lnSpc>
              <a:spcBef>
                <a:spcPts val="0"/>
              </a:spcBef>
              <a:spcAft>
                <a:spcPts val="0"/>
              </a:spcAft>
              <a:buClr>
                <a:srgbClr val="3F3F3F"/>
              </a:buClr>
              <a:buSzPts val="4800"/>
            </a:pPr>
            <a:r>
              <a:rPr lang="en-US" sz="4800" dirty="0">
                <a:latin typeface="Arial"/>
                <a:ea typeface="Calibri"/>
                <a:cs typeface="Calibri"/>
                <a:sym typeface="Calibri"/>
              </a:rPr>
              <a:t>CONTACT INFORMATION </a:t>
            </a:r>
            <a:endParaRPr sz="4800" dirty="0">
              <a:latin typeface="Calibri"/>
              <a:ea typeface="Calibri"/>
              <a:cs typeface="Calibri"/>
              <a:sym typeface="Calibri"/>
            </a:endParaRPr>
          </a:p>
        </p:txBody>
      </p:sp>
      <p:sp>
        <p:nvSpPr>
          <p:cNvPr id="1606" name="Google Shape;1606;p127"/>
          <p:cNvSpPr txBox="1">
            <a:spLocks noGrp="1"/>
          </p:cNvSpPr>
          <p:nvPr>
            <p:ph idx="1"/>
          </p:nvPr>
        </p:nvSpPr>
        <p:spPr>
          <a:xfrm>
            <a:off x="503582" y="1324747"/>
            <a:ext cx="7543799" cy="4556692"/>
          </a:xfrm>
          <a:prstGeom prst="rect">
            <a:avLst/>
          </a:prstGeom>
          <a:noFill/>
          <a:ln>
            <a:noFill/>
          </a:ln>
        </p:spPr>
        <p:txBody>
          <a:bodyPr spcFirstLastPara="1" vert="horz" wrap="square" lIns="0" tIns="45700" rIns="0" bIns="45700" numCol="1" anchor="t" anchorCtr="0" compatLnSpc="1">
            <a:prstTxWarp prst="textNoShape">
              <a:avLst/>
            </a:prstTxWarp>
            <a:noAutofit/>
          </a:bodyPr>
          <a:lstStyle/>
          <a:p>
            <a:pPr marL="91440" indent="0">
              <a:spcBef>
                <a:spcPts val="200"/>
              </a:spcBef>
              <a:spcAft>
                <a:spcPts val="0"/>
              </a:spcAft>
              <a:buClr>
                <a:schemeClr val="accent1"/>
              </a:buClr>
              <a:buSzPts val="2400"/>
              <a:buNone/>
            </a:pPr>
            <a:r>
              <a:rPr lang="en-US" b="1" i="0" u="none" strike="noStrike" cap="none" dirty="0">
                <a:solidFill>
                  <a:schemeClr val="tx1">
                    <a:lumMod val="75000"/>
                    <a:lumOff val="25000"/>
                  </a:schemeClr>
                </a:solidFill>
                <a:ea typeface="Calibri"/>
                <a:cs typeface="Calibri"/>
                <a:sym typeface="Calibri"/>
              </a:rPr>
              <a:t>Dr. Jennifer </a:t>
            </a:r>
            <a:r>
              <a:rPr lang="en-US" b="1" i="0" u="none" strike="noStrike" cap="none" dirty="0" err="1">
                <a:solidFill>
                  <a:schemeClr val="tx1">
                    <a:lumMod val="75000"/>
                    <a:lumOff val="25000"/>
                  </a:schemeClr>
                </a:solidFill>
                <a:ea typeface="Calibri"/>
                <a:cs typeface="Calibri"/>
                <a:sym typeface="Calibri"/>
              </a:rPr>
              <a:t>Kottke</a:t>
            </a:r>
            <a:endParaRPr lang="en-US" b="1" i="0" u="none" strike="noStrike" cap="none" dirty="0">
              <a:solidFill>
                <a:schemeClr val="tx1">
                  <a:lumMod val="75000"/>
                  <a:lumOff val="25000"/>
                </a:schemeClr>
              </a:solidFill>
              <a:ea typeface="Calibri"/>
              <a:cs typeface="Calibri"/>
              <a:sym typeface="Calibri"/>
            </a:endParaRPr>
          </a:p>
          <a:p>
            <a:pPr marL="91440" indent="0">
              <a:spcBef>
                <a:spcPts val="200"/>
              </a:spcBef>
              <a:spcAft>
                <a:spcPts val="0"/>
              </a:spcAft>
              <a:buClr>
                <a:schemeClr val="accent1"/>
              </a:buClr>
              <a:buSzPts val="2400"/>
              <a:buNone/>
            </a:pPr>
            <a:r>
              <a:rPr lang="en-US" dirty="0">
                <a:solidFill>
                  <a:schemeClr val="tx1">
                    <a:lumMod val="75000"/>
                    <a:lumOff val="25000"/>
                  </a:schemeClr>
                </a:solidFill>
                <a:ea typeface="Calibri"/>
                <a:cs typeface="Calibri"/>
                <a:sym typeface="Calibri"/>
              </a:rPr>
              <a:t>Homeless Education, </a:t>
            </a:r>
            <a:r>
              <a:rPr lang="en-US" dirty="0" smtClean="0">
                <a:solidFill>
                  <a:schemeClr val="tx1">
                    <a:lumMod val="75000"/>
                    <a:lumOff val="25000"/>
                  </a:schemeClr>
                </a:solidFill>
                <a:ea typeface="Calibri"/>
                <a:cs typeface="Calibri"/>
                <a:sym typeface="Calibri"/>
              </a:rPr>
              <a:t>Project Director II </a:t>
            </a:r>
            <a:endParaRPr lang="en-US" dirty="0">
              <a:solidFill>
                <a:schemeClr val="tx1">
                  <a:lumMod val="75000"/>
                  <a:lumOff val="25000"/>
                </a:schemeClr>
              </a:solidFill>
              <a:ea typeface="Calibri"/>
              <a:cs typeface="Calibri"/>
              <a:sym typeface="Calibri"/>
            </a:endParaRPr>
          </a:p>
          <a:p>
            <a:pPr marL="91440" indent="0">
              <a:spcBef>
                <a:spcPts val="200"/>
              </a:spcBef>
              <a:spcAft>
                <a:spcPts val="0"/>
              </a:spcAft>
              <a:buClr>
                <a:schemeClr val="accent1"/>
              </a:buClr>
              <a:buSzPts val="2400"/>
              <a:buNone/>
            </a:pPr>
            <a:r>
              <a:rPr lang="en-US" u="none" strike="noStrike" cap="none" dirty="0">
                <a:solidFill>
                  <a:schemeClr val="tx1">
                    <a:lumMod val="75000"/>
                    <a:lumOff val="25000"/>
                  </a:schemeClr>
                </a:solidFill>
                <a:ea typeface="Calibri"/>
                <a:cs typeface="Calibri"/>
                <a:sym typeface="Calibri"/>
              </a:rPr>
              <a:t>Child Welfare and Attendance</a:t>
            </a:r>
          </a:p>
          <a:p>
            <a:pPr marL="91440" indent="0">
              <a:spcBef>
                <a:spcPts val="200"/>
              </a:spcBef>
              <a:spcAft>
                <a:spcPts val="0"/>
              </a:spcAft>
              <a:buClr>
                <a:schemeClr val="accent1"/>
              </a:buClr>
              <a:buSzPts val="2400"/>
              <a:buNone/>
            </a:pPr>
            <a:r>
              <a:rPr lang="en-US" i="1" u="none" strike="noStrike" cap="none" dirty="0">
                <a:solidFill>
                  <a:schemeClr val="tx1">
                    <a:lumMod val="75000"/>
                    <a:lumOff val="25000"/>
                  </a:schemeClr>
                </a:solidFill>
                <a:ea typeface="Calibri"/>
                <a:cs typeface="Calibri"/>
                <a:sym typeface="Calibri"/>
              </a:rPr>
              <a:t>Kottke_Jennifer@lacoe.edu</a:t>
            </a:r>
          </a:p>
          <a:p>
            <a:pPr marL="91440" indent="0">
              <a:spcBef>
                <a:spcPts val="200"/>
              </a:spcBef>
              <a:spcAft>
                <a:spcPts val="0"/>
              </a:spcAft>
              <a:buClr>
                <a:schemeClr val="accent1"/>
              </a:buClr>
              <a:buSzPts val="2400"/>
              <a:buNone/>
            </a:pPr>
            <a:endParaRPr lang="en-US" i="1" u="none" strike="noStrike" cap="none" dirty="0">
              <a:ea typeface="Calibri"/>
              <a:cs typeface="Calibri"/>
              <a:sym typeface="Calibri"/>
            </a:endParaRPr>
          </a:p>
          <a:p>
            <a:pPr marL="91440" indent="0">
              <a:spcBef>
                <a:spcPts val="200"/>
              </a:spcBef>
              <a:spcAft>
                <a:spcPts val="0"/>
              </a:spcAft>
              <a:buClr>
                <a:schemeClr val="accent1"/>
              </a:buClr>
              <a:buSzPts val="2400"/>
              <a:buNone/>
            </a:pPr>
            <a:endParaRPr b="0" i="0" u="none" strike="noStrike" cap="none" dirty="0">
              <a:ea typeface="Calibri"/>
              <a:cs typeface="Calibri"/>
              <a:sym typeface="Calibri"/>
            </a:endParaRPr>
          </a:p>
          <a:p>
            <a:pPr marL="91440" indent="0">
              <a:spcBef>
                <a:spcPts val="200"/>
              </a:spcBef>
              <a:spcAft>
                <a:spcPts val="0"/>
              </a:spcAft>
              <a:buClr>
                <a:schemeClr val="accent1"/>
              </a:buClr>
              <a:buSzPts val="2000"/>
              <a:buNone/>
            </a:pPr>
            <a:endParaRPr sz="2000" dirty="0">
              <a:solidFill>
                <a:srgbClr val="3F3F3F"/>
              </a:solidFill>
              <a:latin typeface="Calibri"/>
              <a:ea typeface="Calibri"/>
              <a:cs typeface="Calibri"/>
              <a:sym typeface="Calibri"/>
            </a:endParaRPr>
          </a:p>
        </p:txBody>
      </p:sp>
      <p:sp>
        <p:nvSpPr>
          <p:cNvPr id="1608" name="Google Shape;1608;p127"/>
          <p:cNvSpPr txBox="1">
            <a:spLocks noGrp="1"/>
          </p:cNvSpPr>
          <p:nvPr>
            <p:ph type="sldNum" sz="quarter" idx="12"/>
          </p:nvPr>
        </p:nvSpPr>
        <p:spPr>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050" b="0" i="0" u="none" strike="noStrike" kern="1200" cap="none" spc="0" normalizeH="0" baseline="0" noProof="0">
                <a:ln>
                  <a:noFill/>
                </a:ln>
                <a:solidFill>
                  <a:srgbClr val="FFFFFF"/>
                </a:solidFill>
                <a:effectLst/>
                <a:uLnTx/>
                <a:uFillTx/>
                <a:latin typeface="Calibri"/>
                <a:ea typeface="Calibri"/>
                <a:cs typeface="Calibri"/>
                <a:sym typeface="Calibri"/>
              </a:rPr>
              <a:pPr marL="0" marR="0" lvl="0" indent="0" algn="r" defTabSz="457200" rtl="0" eaLnBrk="1" fontAlgn="base" latinLnBrk="0" hangingPunct="1">
                <a:lnSpc>
                  <a:spcPct val="100000"/>
                </a:lnSpc>
                <a:spcBef>
                  <a:spcPts val="0"/>
                </a:spcBef>
                <a:spcAft>
                  <a:spcPts val="0"/>
                </a:spcAft>
                <a:buClrTx/>
                <a:buSzTx/>
                <a:buFontTx/>
                <a:buNone/>
                <a:tabLst/>
                <a:defRPr/>
              </a:pPr>
              <a:t>39</a:t>
            </a:fld>
            <a:endParaRPr kumimoji="0" sz="105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descr="Thank You PNG Transparent Images | PNG All">
            <a:extLst>
              <a:ext uri="{FF2B5EF4-FFF2-40B4-BE49-F238E27FC236}">
                <a16:creationId xmlns:a16="http://schemas.microsoft.com/office/drawing/2014/main" id="{11057133-B1B3-421B-953C-5B90AD2B64D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0793543">
            <a:off x="1740369" y="3521839"/>
            <a:ext cx="5521494" cy="2325956"/>
          </a:xfrm>
          <a:prstGeom prst="rect">
            <a:avLst/>
          </a:prstGeom>
        </p:spPr>
      </p:pic>
    </p:spTree>
    <p:extLst>
      <p:ext uri="{BB962C8B-B14F-4D97-AF65-F5344CB8AC3E}">
        <p14:creationId xmlns:p14="http://schemas.microsoft.com/office/powerpoint/2010/main" val="3218791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4" name="Google Shape;714;p56"/>
          <p:cNvSpPr txBox="1">
            <a:spLocks noGrp="1"/>
          </p:cNvSpPr>
          <p:nvPr>
            <p:ph type="sldNum" sz="quarter" idx="12"/>
          </p:nvPr>
        </p:nvSpPr>
        <p:spPr>
          <a:prstGeom prst="rect">
            <a:avLst/>
          </a:prstGeom>
          <a:noFill/>
          <a:ln>
            <a:noFill/>
          </a:ln>
        </p:spPr>
        <p:txBody>
          <a:bodyPr spcFirstLastPara="1" vert="horz" wrap="square" lIns="68569" tIns="34275" rIns="68569" bIns="34275" rtlCol="0" anchor="ctr" anchorCtr="0">
            <a:no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fld id="{00000000-1234-1234-1234-123412341234}" type="slidenum">
              <a:rPr kumimoji="0" lang="en-US" sz="900" b="0" i="0" u="none" strike="noStrike" kern="1200" cap="none" spc="0" normalizeH="0" baseline="0" noProof="0">
                <a:ln>
                  <a:noFill/>
                </a:ln>
                <a:solidFill>
                  <a:prstClr val="white"/>
                </a:solidFill>
                <a:effectLst/>
                <a:uLnTx/>
                <a:uFillTx/>
                <a:latin typeface="Calibri"/>
                <a:ea typeface="Calibri"/>
                <a:cs typeface="Calibri"/>
                <a:sym typeface="Calibri"/>
              </a:rPr>
              <a:pPr marL="0" marR="0" lvl="0" indent="0" algn="r" defTabSz="342900" rtl="0" eaLnBrk="1" fontAlgn="base" latinLnBrk="0" hangingPunct="1">
                <a:lnSpc>
                  <a:spcPct val="100000"/>
                </a:lnSpc>
                <a:spcBef>
                  <a:spcPct val="0"/>
                </a:spcBef>
                <a:spcAft>
                  <a:spcPct val="0"/>
                </a:spcAft>
                <a:buClrTx/>
                <a:buSzTx/>
                <a:buFontTx/>
                <a:buNone/>
                <a:tabLst/>
                <a:defRPr/>
              </a:pPr>
              <a:t>4</a:t>
            </a:fld>
            <a:endParaRPr kumimoji="0" sz="788"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715" name="Google Shape;715;p56"/>
          <p:cNvGrpSpPr/>
          <p:nvPr/>
        </p:nvGrpSpPr>
        <p:grpSpPr>
          <a:xfrm>
            <a:off x="535757" y="972924"/>
            <a:ext cx="4784729" cy="5632300"/>
            <a:chOff x="-30188" y="621770"/>
            <a:chExt cx="4880955" cy="5721548"/>
          </a:xfrm>
        </p:grpSpPr>
        <p:sp>
          <p:nvSpPr>
            <p:cNvPr id="716" name="Google Shape;716;p56"/>
            <p:cNvSpPr/>
            <p:nvPr/>
          </p:nvSpPr>
          <p:spPr>
            <a:xfrm>
              <a:off x="-30188" y="621770"/>
              <a:ext cx="4880955" cy="1520448"/>
            </a:xfrm>
            <a:prstGeom prst="roundRect">
              <a:avLst>
                <a:gd name="adj" fmla="val 10000"/>
              </a:avLst>
            </a:prstGeom>
            <a:solidFill>
              <a:schemeClr val="accent6">
                <a:lumMod val="75000"/>
              </a:schemeClr>
            </a:solidFill>
            <a:ln w="15875" cap="flat" cmpd="sng">
              <a:solidFill>
                <a:schemeClr val="lt1"/>
              </a:solidFill>
              <a:prstDash val="solid"/>
              <a:round/>
              <a:headEnd type="none" w="sm" len="sm"/>
              <a:tailEnd type="none" w="sm" len="sm"/>
            </a:ln>
            <a:scene3d>
              <a:camera prst="orthographicFront"/>
              <a:lightRig rig="threePt" dir="t"/>
            </a:scene3d>
            <a:sp3d>
              <a:bevelT w="165100" prst="coolSlant"/>
            </a:sp3d>
          </p:spPr>
          <p:txBody>
            <a:bodyPr spcFirstLastPara="1" wrap="square" lIns="68569" tIns="68569" rIns="68569" bIns="68569" anchor="ctr" anchorCtr="0">
              <a:no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717" name="Google Shape;717;p56"/>
            <p:cNvSpPr txBox="1"/>
            <p:nvPr/>
          </p:nvSpPr>
          <p:spPr>
            <a:xfrm>
              <a:off x="1550725" y="726189"/>
              <a:ext cx="3292493" cy="1520448"/>
            </a:xfrm>
            <a:prstGeom prst="rect">
              <a:avLst/>
            </a:prstGeom>
            <a:noFill/>
            <a:ln>
              <a:noFill/>
            </a:ln>
            <a:scene3d>
              <a:camera prst="orthographicFront"/>
              <a:lightRig rig="threePt" dir="t"/>
            </a:scene3d>
            <a:sp3d>
              <a:bevelT w="165100" prst="coolSlant"/>
            </a:sp3d>
          </p:spPr>
          <p:txBody>
            <a:bodyPr spcFirstLastPara="1" wrap="square" lIns="80006" tIns="80006" rIns="80006" bIns="80006" anchor="t" anchorCtr="0">
              <a:noAutofit/>
            </a:bodyPr>
            <a:lstStyle/>
            <a:p>
              <a:pPr marL="0" marR="0" lvl="0" indent="0" algn="l" defTabSz="3429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Calibri"/>
                  <a:cs typeface="Calibri"/>
                  <a:sym typeface="Calibri"/>
                </a:rPr>
                <a:t>Determining “Fixed”</a:t>
              </a:r>
              <a:endParaRPr kumimoji="0" sz="1600" b="1" i="0" u="none" strike="noStrike" kern="1200" cap="none" spc="0" normalizeH="0" baseline="0" noProof="0" dirty="0">
                <a:ln>
                  <a:noFill/>
                </a:ln>
                <a:solidFill>
                  <a:prstClr val="white"/>
                </a:solidFill>
                <a:effectLst/>
                <a:uLnTx/>
                <a:uFillTx/>
                <a:latin typeface="Calibri"/>
                <a:ea typeface="Calibri"/>
                <a:cs typeface="Calibri"/>
                <a:sym typeface="Calibri"/>
              </a:endParaRPr>
            </a:p>
            <a:p>
              <a:pPr marL="214313" marR="0" lvl="1" indent="-214313" algn="l" defTabSz="342900" rtl="0" eaLnBrk="0" fontAlgn="base" latinLnBrk="0" hangingPunct="0">
                <a:lnSpc>
                  <a:spcPct val="90000"/>
                </a:lnSpc>
                <a:spcBef>
                  <a:spcPts val="840"/>
                </a:spcBef>
                <a:spcAft>
                  <a:spcPct val="0"/>
                </a:spcAft>
                <a:buClr>
                  <a:prstClr val="white"/>
                </a:buClr>
                <a:buSzPts val="2800"/>
                <a:buFont typeface="Calibri"/>
                <a:buChar char="•"/>
                <a:tabLst/>
                <a:defRPr/>
              </a:pPr>
              <a:r>
                <a:rPr kumimoji="0" lang="en-US" sz="1600" b="0" i="0" u="none" strike="noStrike" kern="1200" cap="none" spc="0" normalizeH="0" baseline="0" noProof="0" dirty="0">
                  <a:ln>
                    <a:noFill/>
                  </a:ln>
                  <a:solidFill>
                    <a:prstClr val="white"/>
                  </a:solidFill>
                  <a:effectLst/>
                  <a:uLnTx/>
                  <a:uFillTx/>
                  <a:latin typeface="Calibri"/>
                  <a:ea typeface="Calibri"/>
                  <a:cs typeface="Calibri"/>
                  <a:sym typeface="Calibri"/>
                </a:rPr>
                <a:t>A fixed residence is one that is stationary, permanent and not subject to change</a:t>
              </a:r>
              <a:endParaRPr kumimoji="0" sz="16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718" name="Google Shape;718;p56"/>
            <p:cNvSpPr/>
            <p:nvPr/>
          </p:nvSpPr>
          <p:spPr>
            <a:xfrm>
              <a:off x="89929" y="751376"/>
              <a:ext cx="1483438" cy="1285645"/>
            </a:xfrm>
            <a:prstGeom prst="roundRect">
              <a:avLst>
                <a:gd name="adj" fmla="val 10000"/>
              </a:avLst>
            </a:prstGeom>
            <a:blipFill rotWithShape="1">
              <a:blip r:embed="rId3">
                <a:alphaModFix/>
              </a:blip>
              <a:stretch>
                <a:fillRect/>
              </a:stretch>
            </a:blipFill>
            <a:ln w="15875" cap="flat" cmpd="sng">
              <a:solidFill>
                <a:schemeClr val="lt1"/>
              </a:solidFill>
              <a:prstDash val="solid"/>
              <a:round/>
              <a:headEnd type="none" w="sm" len="sm"/>
              <a:tailEnd type="none" w="sm" len="sm"/>
            </a:ln>
            <a:scene3d>
              <a:camera prst="orthographicFront"/>
              <a:lightRig rig="threePt" dir="t"/>
            </a:scene3d>
            <a:sp3d>
              <a:bevelT w="165100" prst="coolSlant"/>
            </a:sp3d>
          </p:spPr>
          <p:txBody>
            <a:bodyPr spcFirstLastPara="1" wrap="square" lIns="68569" tIns="68569" rIns="68569" bIns="68569" anchor="ctr" anchorCtr="0">
              <a:no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719" name="Google Shape;719;p56"/>
            <p:cNvSpPr/>
            <p:nvPr/>
          </p:nvSpPr>
          <p:spPr>
            <a:xfrm>
              <a:off x="-30188" y="2185709"/>
              <a:ext cx="4880953" cy="1779984"/>
            </a:xfrm>
            <a:prstGeom prst="roundRect">
              <a:avLst>
                <a:gd name="adj" fmla="val 10000"/>
              </a:avLst>
            </a:prstGeom>
            <a:solidFill>
              <a:srgbClr val="906B4A"/>
            </a:solidFill>
            <a:ln w="15875" cap="flat" cmpd="sng">
              <a:solidFill>
                <a:schemeClr val="lt1"/>
              </a:solidFill>
              <a:prstDash val="solid"/>
              <a:round/>
              <a:headEnd type="none" w="sm" len="sm"/>
              <a:tailEnd type="none" w="sm" len="sm"/>
            </a:ln>
            <a:scene3d>
              <a:camera prst="orthographicFront"/>
              <a:lightRig rig="threePt" dir="t"/>
            </a:scene3d>
            <a:sp3d>
              <a:bevelT w="165100" prst="coolSlant"/>
            </a:sp3d>
          </p:spPr>
          <p:txBody>
            <a:bodyPr spcFirstLastPara="1" wrap="square" lIns="68569" tIns="68569" rIns="68569" bIns="68569" anchor="ctr" anchorCtr="0">
              <a:no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720" name="Google Shape;720;p56"/>
            <p:cNvSpPr txBox="1"/>
            <p:nvPr/>
          </p:nvSpPr>
          <p:spPr>
            <a:xfrm>
              <a:off x="1740009" y="2529717"/>
              <a:ext cx="3016946" cy="1779984"/>
            </a:xfrm>
            <a:prstGeom prst="rect">
              <a:avLst/>
            </a:prstGeom>
            <a:noFill/>
            <a:ln>
              <a:noFill/>
            </a:ln>
            <a:scene3d>
              <a:camera prst="orthographicFront"/>
              <a:lightRig rig="threePt" dir="t"/>
            </a:scene3d>
            <a:sp3d>
              <a:bevelT w="165100" prst="coolSlant"/>
            </a:sp3d>
          </p:spPr>
          <p:txBody>
            <a:bodyPr spcFirstLastPara="1" wrap="square" lIns="80006" tIns="80006" rIns="80006" bIns="80006" anchor="t" anchorCtr="0">
              <a:noAutofit/>
            </a:bodyPr>
            <a:lstStyle/>
            <a:p>
              <a:pPr marL="0" marR="0" lvl="0" indent="0" algn="l" defTabSz="3429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Calibri"/>
                  <a:cs typeface="Calibri"/>
                  <a:sym typeface="Calibri"/>
                </a:rPr>
                <a:t>Determining “Regular”</a:t>
              </a:r>
              <a:endParaRPr kumimoji="0" sz="1600" b="1" i="0" u="none" strike="noStrike" kern="1200" cap="none" spc="0" normalizeH="0" baseline="0" noProof="0" dirty="0">
                <a:ln>
                  <a:noFill/>
                </a:ln>
                <a:solidFill>
                  <a:prstClr val="white"/>
                </a:solidFill>
                <a:effectLst/>
                <a:uLnTx/>
                <a:uFillTx/>
                <a:latin typeface="Calibri"/>
                <a:ea typeface="Calibri"/>
                <a:cs typeface="Calibri"/>
                <a:sym typeface="Calibri"/>
              </a:endParaRPr>
            </a:p>
            <a:p>
              <a:pPr marL="171450" marR="0" lvl="1" indent="-171450" algn="l" defTabSz="342900" rtl="0" eaLnBrk="0" fontAlgn="base" latinLnBrk="0" hangingPunct="0">
                <a:lnSpc>
                  <a:spcPct val="90000"/>
                </a:lnSpc>
                <a:spcBef>
                  <a:spcPts val="919"/>
                </a:spcBef>
                <a:spcAft>
                  <a:spcPct val="0"/>
                </a:spcAft>
                <a:buClr>
                  <a:prstClr val="white"/>
                </a:buClr>
                <a:buSzPts val="2750"/>
                <a:buFont typeface="Calibri"/>
                <a:buChar char="•"/>
                <a:tabLst/>
                <a:defRPr/>
              </a:pPr>
              <a:r>
                <a:rPr kumimoji="0" lang="en-US" sz="1600" b="0" i="0" u="none" strike="noStrike" kern="1200" cap="none" spc="0" normalizeH="0" baseline="0" noProof="0" dirty="0">
                  <a:ln>
                    <a:noFill/>
                  </a:ln>
                  <a:solidFill>
                    <a:prstClr val="white"/>
                  </a:solidFill>
                  <a:effectLst/>
                  <a:uLnTx/>
                  <a:uFillTx/>
                  <a:latin typeface="Calibri"/>
                  <a:ea typeface="Calibri"/>
                  <a:cs typeface="Calibri"/>
                  <a:sym typeface="Calibri"/>
                </a:rPr>
                <a:t>A regular residence is one that is used on a regular basis [i.e. nightly]</a:t>
              </a:r>
              <a:endParaRPr kumimoji="0" sz="16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721" name="Google Shape;721;p56"/>
            <p:cNvSpPr/>
            <p:nvPr/>
          </p:nvSpPr>
          <p:spPr>
            <a:xfrm>
              <a:off x="89929" y="2384373"/>
              <a:ext cx="1498532" cy="1409513"/>
            </a:xfrm>
            <a:prstGeom prst="roundRect">
              <a:avLst>
                <a:gd name="adj" fmla="val 10000"/>
              </a:avLst>
            </a:prstGeom>
            <a:blipFill rotWithShape="1">
              <a:blip r:embed="rId4">
                <a:alphaModFix/>
              </a:blip>
              <a:stretch>
                <a:fillRect/>
              </a:stretch>
            </a:blipFill>
            <a:ln w="15875" cap="flat" cmpd="sng">
              <a:solidFill>
                <a:schemeClr val="lt1"/>
              </a:solidFill>
              <a:prstDash val="solid"/>
              <a:round/>
              <a:headEnd type="none" w="sm" len="sm"/>
              <a:tailEnd type="none" w="sm" len="sm"/>
            </a:ln>
            <a:scene3d>
              <a:camera prst="orthographicFront"/>
              <a:lightRig rig="threePt" dir="t"/>
            </a:scene3d>
            <a:sp3d>
              <a:bevelT w="165100" prst="coolSlant"/>
            </a:sp3d>
          </p:spPr>
          <p:txBody>
            <a:bodyPr spcFirstLastPara="1" wrap="square" lIns="68569" tIns="68569" rIns="68569" bIns="68569" anchor="ctr" anchorCtr="0">
              <a:no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722" name="Google Shape;722;p56"/>
            <p:cNvSpPr/>
            <p:nvPr/>
          </p:nvSpPr>
          <p:spPr>
            <a:xfrm>
              <a:off x="0" y="4036043"/>
              <a:ext cx="4850765" cy="2054457"/>
            </a:xfrm>
            <a:prstGeom prst="roundRect">
              <a:avLst>
                <a:gd name="adj" fmla="val 10000"/>
              </a:avLst>
            </a:prstGeom>
            <a:solidFill>
              <a:srgbClr val="9A8156"/>
            </a:solidFill>
            <a:ln w="15875" cap="flat" cmpd="sng">
              <a:solidFill>
                <a:schemeClr val="lt1"/>
              </a:solidFill>
              <a:prstDash val="solid"/>
              <a:round/>
              <a:headEnd type="none" w="sm" len="sm"/>
              <a:tailEnd type="none" w="sm" len="sm"/>
            </a:ln>
            <a:scene3d>
              <a:camera prst="orthographicFront"/>
              <a:lightRig rig="threePt" dir="t"/>
            </a:scene3d>
            <a:sp3d>
              <a:bevelT w="165100" prst="coolSlant"/>
            </a:sp3d>
          </p:spPr>
          <p:txBody>
            <a:bodyPr spcFirstLastPara="1" wrap="square" lIns="68569" tIns="68569" rIns="68569" bIns="68569" anchor="ctr" anchorCtr="0">
              <a:no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sp>
          <p:nvSpPr>
            <p:cNvPr id="723" name="Google Shape;723;p56"/>
            <p:cNvSpPr txBox="1"/>
            <p:nvPr/>
          </p:nvSpPr>
          <p:spPr>
            <a:xfrm>
              <a:off x="1350926" y="4288861"/>
              <a:ext cx="3388065" cy="2054457"/>
            </a:xfrm>
            <a:prstGeom prst="rect">
              <a:avLst/>
            </a:prstGeom>
            <a:noFill/>
            <a:ln>
              <a:noFill/>
            </a:ln>
            <a:scene3d>
              <a:camera prst="orthographicFront"/>
              <a:lightRig rig="threePt" dir="t"/>
            </a:scene3d>
            <a:sp3d>
              <a:bevelT w="165100" prst="coolSlant"/>
            </a:sp3d>
          </p:spPr>
          <p:txBody>
            <a:bodyPr spcFirstLastPara="1" wrap="square" lIns="100013" tIns="100013" rIns="100013" bIns="100013" anchor="t" anchorCtr="0">
              <a:no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Calibri"/>
                  <a:cs typeface="Calibri"/>
                  <a:sym typeface="Calibri"/>
                </a:rPr>
                <a:t>Determining “Adequate”</a:t>
              </a:r>
              <a:endParaRPr kumimoji="0" sz="16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a:p>
              <a:pPr marL="171450" marR="0" lvl="1" indent="-171450" algn="l" defTabSz="342900" rtl="0" eaLnBrk="0" fontAlgn="base" latinLnBrk="0" hangingPunct="0">
                <a:lnSpc>
                  <a:spcPct val="90000"/>
                </a:lnSpc>
                <a:spcBef>
                  <a:spcPts val="450"/>
                </a:spcBef>
                <a:spcAft>
                  <a:spcPct val="0"/>
                </a:spcAft>
                <a:buClr>
                  <a:prstClr val="white"/>
                </a:buClr>
                <a:buSzPts val="2500"/>
                <a:buFont typeface="Calibri"/>
                <a:buChar char="•"/>
                <a:tabLst/>
                <a:defRPr/>
              </a:pPr>
              <a:r>
                <a:rPr kumimoji="0" lang="en-US" sz="1600" b="0" i="0" u="none" strike="noStrike" kern="1200" cap="none" spc="0" normalizeH="0" baseline="0" noProof="0" dirty="0">
                  <a:ln>
                    <a:noFill/>
                  </a:ln>
                  <a:solidFill>
                    <a:prstClr val="white"/>
                  </a:solidFill>
                  <a:effectLst/>
                  <a:uLnTx/>
                  <a:uFillTx/>
                  <a:latin typeface="Calibri"/>
                  <a:ea typeface="Calibri"/>
                  <a:cs typeface="Calibri"/>
                  <a:sym typeface="Calibri"/>
                </a:rPr>
                <a:t>An adequate residence is one that is sufficient for meeting both the physical and psychological needs typically met in home environments</a:t>
              </a:r>
              <a:endParaRPr kumimoji="0" sz="16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724" name="Google Shape;724;p56"/>
            <p:cNvSpPr/>
            <p:nvPr/>
          </p:nvSpPr>
          <p:spPr>
            <a:xfrm>
              <a:off x="161765" y="4228407"/>
              <a:ext cx="1189161" cy="1767049"/>
            </a:xfrm>
            <a:prstGeom prst="roundRect">
              <a:avLst>
                <a:gd name="adj" fmla="val 10000"/>
              </a:avLst>
            </a:prstGeom>
            <a:blipFill rotWithShape="1">
              <a:blip r:embed="rId5">
                <a:alphaModFix/>
              </a:blip>
              <a:stretch>
                <a:fillRect/>
              </a:stretch>
            </a:blipFill>
            <a:ln w="15875" cap="flat" cmpd="sng">
              <a:solidFill>
                <a:schemeClr val="lt1"/>
              </a:solidFill>
              <a:prstDash val="solid"/>
              <a:round/>
              <a:headEnd type="none" w="sm" len="sm"/>
              <a:tailEnd type="none" w="sm" len="sm"/>
            </a:ln>
            <a:scene3d>
              <a:camera prst="orthographicFront"/>
              <a:lightRig rig="threePt" dir="t"/>
            </a:scene3d>
            <a:sp3d>
              <a:bevelT w="165100" prst="coolSlant"/>
            </a:sp3d>
          </p:spPr>
          <p:txBody>
            <a:bodyPr spcFirstLastPara="1" wrap="square" lIns="68569" tIns="68569" rIns="68569" bIns="68569" anchor="ctr" anchorCtr="0">
              <a:no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panose="020F0502020204030204"/>
                <a:ea typeface="ＭＳ Ｐゴシック" charset="0"/>
                <a:cs typeface="+mn-cs"/>
              </a:endParaRPr>
            </a:p>
          </p:txBody>
        </p:sp>
      </p:grpSp>
      <p:sp>
        <p:nvSpPr>
          <p:cNvPr id="14" name="Google Shape;731;p57"/>
          <p:cNvSpPr txBox="1">
            <a:spLocks/>
          </p:cNvSpPr>
          <p:nvPr/>
        </p:nvSpPr>
        <p:spPr>
          <a:xfrm>
            <a:off x="5703703" y="213170"/>
            <a:ext cx="5983219" cy="582194"/>
          </a:xfrm>
          <a:prstGeom prst="rect">
            <a:avLst/>
          </a:prstGeom>
          <a:solidFill>
            <a:schemeClr val="accent6">
              <a:lumMod val="60000"/>
              <a:lumOff val="40000"/>
            </a:schemeClr>
          </a:solidFill>
          <a:ln>
            <a:noFill/>
          </a:ln>
        </p:spPr>
        <p:txBody>
          <a:bodyPr spcFirstLastPara="1" vert="horz" wrap="square" lIns="68569" tIns="34275" rIns="68569" bIns="34275" rtlCol="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685800" rtl="0" eaLnBrk="1" fontAlgn="base" latinLnBrk="0" hangingPunct="1">
              <a:lnSpc>
                <a:spcPct val="85000"/>
              </a:lnSpc>
              <a:spcBef>
                <a:spcPts val="0"/>
              </a:spcBef>
              <a:spcAft>
                <a:spcPct val="0"/>
              </a:spcAft>
              <a:buClr>
                <a:srgbClr val="3F3F3F"/>
              </a:buClr>
              <a:buSzPts val="4800"/>
              <a:buFontTx/>
              <a:buNone/>
              <a:tabLst/>
              <a:defRPr/>
            </a:pPr>
            <a:r>
              <a:rPr kumimoji="0" lang="en-US" sz="2000" b="1" i="0" u="none" strike="noStrike" kern="1200" cap="none" spc="-38" normalizeH="0" baseline="0" noProof="0" dirty="0">
                <a:ln>
                  <a:noFill/>
                </a:ln>
                <a:solidFill>
                  <a:srgbClr val="000000">
                    <a:lumMod val="75000"/>
                    <a:lumOff val="25000"/>
                  </a:srgbClr>
                </a:solidFill>
                <a:effectLst/>
                <a:uLnTx/>
                <a:uFillTx/>
                <a:latin typeface="Calibri"/>
                <a:ea typeface="Calibri"/>
                <a:cs typeface="Calibri"/>
                <a:sym typeface="Calibri"/>
              </a:rPr>
              <a:t>Housing and Urban Development (HUD) Definition</a:t>
            </a:r>
            <a:endParaRPr kumimoji="0" lang="en-US" sz="2000" b="1" i="0" u="none" strike="noStrike" kern="1200" cap="none" spc="-38" normalizeH="0" baseline="0" noProof="0" dirty="0">
              <a:ln>
                <a:noFill/>
              </a:ln>
              <a:solidFill>
                <a:srgbClr val="000000">
                  <a:lumMod val="75000"/>
                  <a:lumOff val="25000"/>
                </a:srgbClr>
              </a:solidFill>
              <a:effectLst/>
              <a:uLnTx/>
              <a:uFillTx/>
              <a:latin typeface="Calibri Light" panose="020F0302020204030204"/>
              <a:ea typeface="+mj-ea"/>
              <a:cs typeface="+mj-cs"/>
            </a:endParaRPr>
          </a:p>
        </p:txBody>
      </p:sp>
      <p:sp>
        <p:nvSpPr>
          <p:cNvPr id="15" name="Google Shape;731;p57"/>
          <p:cNvSpPr txBox="1">
            <a:spLocks/>
          </p:cNvSpPr>
          <p:nvPr/>
        </p:nvSpPr>
        <p:spPr>
          <a:xfrm>
            <a:off x="404038" y="194614"/>
            <a:ext cx="5018574" cy="627072"/>
          </a:xfrm>
          <a:prstGeom prst="rect">
            <a:avLst/>
          </a:prstGeom>
          <a:solidFill>
            <a:schemeClr val="accent4">
              <a:lumMod val="60000"/>
              <a:lumOff val="40000"/>
            </a:schemeClr>
          </a:solidFill>
          <a:ln>
            <a:noFill/>
          </a:ln>
        </p:spPr>
        <p:txBody>
          <a:bodyPr spcFirstLastPara="1" vert="horz" wrap="square" lIns="68569" tIns="34275" rIns="68569" bIns="34275" rtlCol="0" anchor="b"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685800" rtl="0" eaLnBrk="1" fontAlgn="base" latinLnBrk="0" hangingPunct="1">
              <a:lnSpc>
                <a:spcPct val="85000"/>
              </a:lnSpc>
              <a:spcBef>
                <a:spcPts val="0"/>
              </a:spcBef>
              <a:spcAft>
                <a:spcPct val="0"/>
              </a:spcAft>
              <a:buClr>
                <a:srgbClr val="3F3F3F"/>
              </a:buClr>
              <a:buSzPts val="4800"/>
              <a:buFontTx/>
              <a:buNone/>
              <a:tabLst/>
              <a:defRPr/>
            </a:pPr>
            <a:r>
              <a:rPr kumimoji="0" lang="en-US" sz="2000" b="1" i="0" u="none" strike="noStrike" kern="1200" cap="none" spc="-38" normalizeH="0" baseline="0" noProof="0" dirty="0">
                <a:ln>
                  <a:noFill/>
                </a:ln>
                <a:solidFill>
                  <a:srgbClr val="000000">
                    <a:lumMod val="75000"/>
                    <a:lumOff val="25000"/>
                  </a:srgbClr>
                </a:solidFill>
                <a:effectLst/>
                <a:uLnTx/>
                <a:uFillTx/>
                <a:latin typeface="Calibri"/>
                <a:ea typeface="Calibri"/>
                <a:cs typeface="Calibri"/>
                <a:sym typeface="Calibri"/>
              </a:rPr>
              <a:t>McKinney-Vento Homeless Act Definition </a:t>
            </a:r>
            <a:endParaRPr kumimoji="0" lang="en-US" sz="2000" b="1" i="0" u="none" strike="noStrike" kern="1200" cap="none" spc="-38" normalizeH="0" baseline="0" noProof="0" dirty="0">
              <a:ln>
                <a:noFill/>
              </a:ln>
              <a:solidFill>
                <a:srgbClr val="000000">
                  <a:lumMod val="75000"/>
                  <a:lumOff val="25000"/>
                </a:srgbClr>
              </a:solidFill>
              <a:effectLst/>
              <a:uLnTx/>
              <a:uFillTx/>
              <a:latin typeface="Calibri Light" panose="020F0302020204030204"/>
              <a:ea typeface="+mj-ea"/>
              <a:cs typeface="+mj-cs"/>
            </a:endParaRPr>
          </a:p>
        </p:txBody>
      </p:sp>
      <p:pic>
        <p:nvPicPr>
          <p:cNvPr id="2" name="Picture 1"/>
          <p:cNvPicPr>
            <a:picLocks noChangeAspect="1"/>
          </p:cNvPicPr>
          <p:nvPr/>
        </p:nvPicPr>
        <p:blipFill>
          <a:blip r:embed="rId6"/>
          <a:stretch>
            <a:fillRect/>
          </a:stretch>
        </p:blipFill>
        <p:spPr>
          <a:xfrm>
            <a:off x="5592326" y="713645"/>
            <a:ext cx="6205974" cy="5774894"/>
          </a:xfrm>
          <a:prstGeom prst="rect">
            <a:avLst/>
          </a:prstGeom>
        </p:spPr>
      </p:pic>
      <p:cxnSp>
        <p:nvCxnSpPr>
          <p:cNvPr id="4" name="Straight Connector 3"/>
          <p:cNvCxnSpPr/>
          <p:nvPr/>
        </p:nvCxnSpPr>
        <p:spPr>
          <a:xfrm>
            <a:off x="5445530" y="1081694"/>
            <a:ext cx="43643" cy="428936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3A6C61-FAF2-4D90-B0D0-79991001EAFC}"/>
              </a:ext>
            </a:extLst>
          </p:cNvPr>
          <p:cNvSpPr/>
          <p:nvPr/>
        </p:nvSpPr>
        <p:spPr>
          <a:xfrm>
            <a:off x="404038" y="6472731"/>
            <a:ext cx="2869103" cy="261610"/>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72525"/>
                </a:solidFill>
                <a:effectLst/>
                <a:uLnTx/>
                <a:uFillTx/>
                <a:latin typeface="Arial" charset="0"/>
                <a:ea typeface="ＭＳ Ｐゴシック" charset="0"/>
                <a:cs typeface="+mn-cs"/>
              </a:rPr>
              <a:t>Los Angeles County Office of Education</a:t>
            </a:r>
          </a:p>
        </p:txBody>
      </p:sp>
      <p:sp>
        <p:nvSpPr>
          <p:cNvPr id="3" name="TextBox 2"/>
          <p:cNvSpPr txBox="1"/>
          <p:nvPr/>
        </p:nvSpPr>
        <p:spPr>
          <a:xfrm>
            <a:off x="3738282" y="139701"/>
            <a:ext cx="3388659" cy="369332"/>
          </a:xfrm>
          <a:prstGeom prst="rect">
            <a:avLst/>
          </a:prstGeom>
          <a:solidFill>
            <a:schemeClr val="tx1"/>
          </a:solidFill>
        </p:spPr>
        <p:txBody>
          <a:bodyPr wrap="square" rtlCol="0">
            <a:spAutoFit/>
          </a:bodyPr>
          <a:lstStyle/>
          <a:p>
            <a:pPr algn="ctr"/>
            <a:r>
              <a:rPr lang="en-US" b="1" dirty="0" smtClean="0">
                <a:solidFill>
                  <a:schemeClr val="accent1"/>
                </a:solidFill>
              </a:rPr>
              <a:t>BOTH FEDERAL LAWS!</a:t>
            </a:r>
            <a:endParaRPr lang="en-US" b="1" dirty="0">
              <a:solidFill>
                <a:schemeClr val="accent1"/>
              </a:solidFill>
            </a:endParaRPr>
          </a:p>
        </p:txBody>
      </p:sp>
    </p:spTree>
    <p:extLst>
      <p:ext uri="{BB962C8B-B14F-4D97-AF65-F5344CB8AC3E}">
        <p14:creationId xmlns:p14="http://schemas.microsoft.com/office/powerpoint/2010/main" val="411141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LAWS &amp; RIGHTS </a:t>
            </a:r>
            <a:endParaRPr lang="en-US" dirty="0"/>
          </a:p>
        </p:txBody>
      </p:sp>
      <p:sp>
        <p:nvSpPr>
          <p:cNvPr id="3" name="Text Placeholder 2"/>
          <p:cNvSpPr>
            <a:spLocks noGrp="1"/>
          </p:cNvSpPr>
          <p:nvPr>
            <p:ph type="body" idx="1"/>
          </p:nvPr>
        </p:nvSpPr>
        <p:spPr>
          <a:ln w="57150">
            <a:solidFill>
              <a:schemeClr val="tx1"/>
            </a:solidFill>
          </a:ln>
        </p:spPr>
        <p:txBody>
          <a:bodyPr/>
          <a:lstStyle/>
          <a:p>
            <a:r>
              <a:rPr lang="en-US" sz="4000" dirty="0" smtClean="0"/>
              <a:t>McKinney-Vento</a:t>
            </a:r>
            <a:endParaRPr lang="en-US" sz="4000" dirty="0"/>
          </a:p>
        </p:txBody>
      </p:sp>
      <p:sp>
        <p:nvSpPr>
          <p:cNvPr id="4" name="Content Placeholder 3"/>
          <p:cNvSpPr>
            <a:spLocks noGrp="1"/>
          </p:cNvSpPr>
          <p:nvPr>
            <p:ph sz="half" idx="2"/>
          </p:nvPr>
        </p:nvSpPr>
        <p:spPr/>
        <p:txBody>
          <a:bodyPr/>
          <a:lstStyle/>
          <a:p>
            <a:r>
              <a:rPr lang="en-US" dirty="0" smtClean="0"/>
              <a:t>Focused on </a:t>
            </a:r>
            <a:r>
              <a:rPr lang="en-US" b="1" u="sng" dirty="0" smtClean="0"/>
              <a:t>EDUCATION</a:t>
            </a:r>
          </a:p>
          <a:p>
            <a:r>
              <a:rPr lang="en-US" dirty="0" smtClean="0"/>
              <a:t>Remove barriers for education and provide referrals including referrals to HUD for housing</a:t>
            </a:r>
          </a:p>
          <a:p>
            <a:r>
              <a:rPr lang="en-US" dirty="0" smtClean="0"/>
              <a:t>Do not house, typically </a:t>
            </a:r>
          </a:p>
          <a:p>
            <a:endParaRPr lang="en-US" dirty="0" smtClean="0"/>
          </a:p>
          <a:p>
            <a:pPr marL="0" indent="0">
              <a:buNone/>
            </a:pPr>
            <a:endParaRPr lang="en-US" dirty="0"/>
          </a:p>
        </p:txBody>
      </p:sp>
      <p:sp>
        <p:nvSpPr>
          <p:cNvPr id="5" name="Text Placeholder 4"/>
          <p:cNvSpPr>
            <a:spLocks noGrp="1"/>
          </p:cNvSpPr>
          <p:nvPr>
            <p:ph type="body" sz="quarter" idx="3"/>
          </p:nvPr>
        </p:nvSpPr>
        <p:spPr>
          <a:ln w="57150">
            <a:solidFill>
              <a:schemeClr val="tx1"/>
            </a:solidFill>
          </a:ln>
        </p:spPr>
        <p:txBody>
          <a:bodyPr/>
          <a:lstStyle/>
          <a:p>
            <a:r>
              <a:rPr lang="en-US" dirty="0" smtClean="0"/>
              <a:t>HUD (Housing &amp; Urban Development) </a:t>
            </a:r>
            <a:endParaRPr lang="en-US" dirty="0"/>
          </a:p>
        </p:txBody>
      </p:sp>
      <p:sp>
        <p:nvSpPr>
          <p:cNvPr id="7" name="Content Placeholder 6"/>
          <p:cNvSpPr>
            <a:spLocks noGrp="1"/>
          </p:cNvSpPr>
          <p:nvPr>
            <p:ph sz="quarter" idx="4"/>
          </p:nvPr>
        </p:nvSpPr>
        <p:spPr/>
        <p:txBody>
          <a:bodyPr/>
          <a:lstStyle/>
          <a:p>
            <a:r>
              <a:rPr lang="en-US" dirty="0" smtClean="0"/>
              <a:t>Focused on </a:t>
            </a:r>
            <a:r>
              <a:rPr lang="en-US" b="1" u="sng" dirty="0" smtClean="0"/>
              <a:t>HOUSING</a:t>
            </a:r>
            <a:r>
              <a:rPr lang="en-US" dirty="0" smtClean="0"/>
              <a:t> </a:t>
            </a:r>
          </a:p>
          <a:p>
            <a:r>
              <a:rPr lang="en-US" dirty="0" smtClean="0"/>
              <a:t>Work with families and youth to resolve housing related concerns </a:t>
            </a:r>
          </a:p>
          <a:p>
            <a:r>
              <a:rPr lang="en-US" dirty="0" smtClean="0"/>
              <a:t>May reach out to education for support to connect back to school</a:t>
            </a:r>
          </a:p>
          <a:p>
            <a:endParaRPr lang="en-US" dirty="0"/>
          </a:p>
        </p:txBody>
      </p:sp>
      <p:graphicFrame>
        <p:nvGraphicFramePr>
          <p:cNvPr id="8" name="Diagram 7"/>
          <p:cNvGraphicFramePr/>
          <p:nvPr>
            <p:extLst>
              <p:ext uri="{D42A27DB-BD31-4B8C-83A1-F6EECF244321}">
                <p14:modId xmlns:p14="http://schemas.microsoft.com/office/powerpoint/2010/main" val="2379224810"/>
              </p:ext>
            </p:extLst>
          </p:nvPr>
        </p:nvGraphicFramePr>
        <p:xfrm>
          <a:off x="4019364" y="4007223"/>
          <a:ext cx="3956424" cy="3305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755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86" y="200025"/>
            <a:ext cx="9415114" cy="487363"/>
          </a:xfrm>
        </p:spPr>
        <p:txBody>
          <a:bodyPr>
            <a:noAutofit/>
          </a:bodyPr>
          <a:lstStyle/>
          <a:p>
            <a:r>
              <a:rPr lang="en-US" sz="4000" dirty="0">
                <a:ea typeface="ＭＳ Ｐゴシック"/>
              </a:rPr>
              <a:t>Who falls under McKinney-Vento</a:t>
            </a:r>
            <a:r>
              <a:rPr lang="en-US" sz="4000" dirty="0" smtClean="0">
                <a:ea typeface="ＭＳ Ｐゴシック"/>
              </a:rPr>
              <a:t>?</a:t>
            </a:r>
            <a:endParaRPr lang="en-US" dirty="0"/>
          </a:p>
        </p:txBody>
      </p:sp>
      <p:graphicFrame>
        <p:nvGraphicFramePr>
          <p:cNvPr id="4" name="Diagram 3"/>
          <p:cNvGraphicFramePr/>
          <p:nvPr>
            <p:extLst/>
          </p:nvPr>
        </p:nvGraphicFramePr>
        <p:xfrm>
          <a:off x="286326" y="1133475"/>
          <a:ext cx="11647056" cy="5424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1"/>
          <p:cNvSpPr txBox="1">
            <a:spLocks/>
          </p:cNvSpPr>
          <p:nvPr/>
        </p:nvSpPr>
        <p:spPr>
          <a:xfrm>
            <a:off x="8860635" y="6492874"/>
            <a:ext cx="2950757" cy="365126"/>
          </a:xfrm>
          <a:prstGeom prst="rect">
            <a:avLst/>
          </a:prstGeom>
          <a:noFill/>
          <a:ln>
            <a:noFill/>
          </a:ln>
        </p:spPr>
        <p:txBody>
          <a:bodyPr spcFirstLastPara="1" vert="horz" wrap="square" lIns="91425" tIns="45700" rIns="91425" bIns="45700" rtlCol="0" anchor="ctr" anchorCtr="0"/>
          <a:lstStyle>
            <a:defPPr>
              <a:defRPr lang="en-US"/>
            </a:defPPr>
            <a:lvl1pPr marL="0" marR="0" lvl="0" algn="l" defTabSz="914400" rtl="0" eaLnBrk="1" latinLnBrk="0" hangingPunct="1">
              <a:spcBef>
                <a:spcPts val="0"/>
              </a:spcBef>
              <a:spcAft>
                <a:spcPts val="0"/>
              </a:spcAft>
              <a:buSzPts val="1400"/>
              <a:buNone/>
              <a:defRPr sz="1200" b="0" i="0" u="none" strike="noStrike" kern="1200" cap="none" baseline="0">
                <a:solidFill>
                  <a:schemeClr val="lt1"/>
                </a:solidFill>
                <a:latin typeface="Calibri"/>
                <a:ea typeface="Calibri"/>
                <a:cs typeface="Calibri"/>
                <a:sym typeface="Calibri"/>
              </a:defRPr>
            </a:lvl1pPr>
            <a:lvl2pPr marL="457200" marR="0" lvl="1"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2pPr>
            <a:lvl3pPr marL="914400" marR="0" lvl="2"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3pPr>
            <a:lvl4pPr marL="1371600" marR="0" lvl="3"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4pPr>
            <a:lvl5pPr marL="1828800" marR="0" lvl="4"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5pPr>
            <a:lvl6pPr marL="2286000" marR="0" lvl="5"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6pPr>
            <a:lvl7pPr marL="2743200" marR="0" lvl="6"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7pPr>
            <a:lvl8pPr marL="3200400" marR="0" lvl="7"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8pPr>
            <a:lvl9pPr marL="3657600" marR="0" lvl="8" algn="l" defTabSz="914400" rtl="0" eaLnBrk="1" latinLnBrk="0" hangingPunct="1">
              <a:spcBef>
                <a:spcPts val="0"/>
              </a:spcBef>
              <a:spcAft>
                <a:spcPts val="0"/>
              </a:spcAft>
              <a:buSzPts val="1400"/>
              <a:buNone/>
              <a:defRPr sz="1800" b="0" i="0" u="none" strike="noStrike" kern="1200" cap="none">
                <a:solidFill>
                  <a:schemeClr val="dk1"/>
                </a:solidFill>
                <a:latin typeface="Calibri"/>
                <a:ea typeface="Calibri"/>
                <a:cs typeface="Calibri"/>
                <a:sym typeface="Calibri"/>
              </a:defRPr>
            </a:lvl9pPr>
          </a:lstStyle>
          <a:p>
            <a:pPr marL="0" marR="0" lvl="0" indent="0" algn="l" defTabSz="342900" rtl="0" eaLnBrk="1" fontAlgn="base"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solidFill>
                <a:effectLst/>
                <a:uLnTx/>
                <a:uFillTx/>
                <a:latin typeface="Calibri"/>
                <a:cs typeface="Calibri"/>
                <a:sym typeface="Calibri"/>
              </a:rPr>
              <a:t>Los Angeles County Office of Education</a:t>
            </a:r>
          </a:p>
        </p:txBody>
      </p:sp>
    </p:spTree>
    <p:extLst>
      <p:ext uri="{BB962C8B-B14F-4D97-AF65-F5344CB8AC3E}">
        <p14:creationId xmlns:p14="http://schemas.microsoft.com/office/powerpoint/2010/main" val="2075903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7</a:t>
            </a:fld>
            <a:endParaRPr lang="en"/>
          </a:p>
        </p:txBody>
      </p:sp>
      <p:sp>
        <p:nvSpPr>
          <p:cNvPr id="5" name="Google Shape;1324;p183"/>
          <p:cNvSpPr txBox="1">
            <a:spLocks/>
          </p:cNvSpPr>
          <p:nvPr/>
        </p:nvSpPr>
        <p:spPr>
          <a:xfrm>
            <a:off x="3149673" y="610233"/>
            <a:ext cx="11938000" cy="9673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indent="0">
              <a:spcBef>
                <a:spcPts val="0"/>
              </a:spcBef>
              <a:buClr>
                <a:schemeClr val="dk1"/>
              </a:buClr>
              <a:buSzPts val="1100"/>
              <a:buNone/>
            </a:pPr>
            <a:r>
              <a:rPr lang="en-US" sz="4800" b="1" dirty="0">
                <a:solidFill>
                  <a:schemeClr val="tx1"/>
                </a:solidFill>
                <a:latin typeface="Nixie One" panose="020B0604020202020204" charset="0"/>
              </a:rPr>
              <a:t>FIXED</a:t>
            </a:r>
          </a:p>
        </p:txBody>
      </p:sp>
      <p:sp>
        <p:nvSpPr>
          <p:cNvPr id="7" name="TextBox 6"/>
          <p:cNvSpPr txBox="1"/>
          <p:nvPr/>
        </p:nvSpPr>
        <p:spPr>
          <a:xfrm>
            <a:off x="691118" y="2280553"/>
            <a:ext cx="10855839" cy="4154984"/>
          </a:xfrm>
          <a:prstGeom prst="rect">
            <a:avLst/>
          </a:prstGeom>
          <a:noFill/>
        </p:spPr>
        <p:txBody>
          <a:bodyPr wrap="square" rtlCol="0">
            <a:spAutoFit/>
          </a:bodyPr>
          <a:lstStyle/>
          <a:p>
            <a:pPr marL="380990" indent="-380990">
              <a:buFont typeface="Arial" panose="020B0604020202020204" pitchFamily="34" charset="0"/>
              <a:buChar char="•"/>
            </a:pPr>
            <a:r>
              <a:rPr lang="en-US" sz="2400" dirty="0"/>
              <a:t>Is the location on wheels?  Does it move to various locations?</a:t>
            </a:r>
          </a:p>
          <a:p>
            <a:pPr marL="380990" indent="-380990">
              <a:buFont typeface="Arial" panose="020B0604020202020204" pitchFamily="34" charset="0"/>
              <a:buChar char="•"/>
            </a:pPr>
            <a:r>
              <a:rPr lang="en-US" sz="2400" dirty="0"/>
              <a:t>Does the family have any legal right to be in that home?</a:t>
            </a:r>
          </a:p>
          <a:p>
            <a:pPr marL="380990" indent="-380990">
              <a:buFont typeface="Arial" panose="020B0604020202020204" pitchFamily="34" charset="0"/>
              <a:buChar char="•"/>
            </a:pPr>
            <a:r>
              <a:rPr lang="en-US" sz="2400" dirty="0"/>
              <a:t>Is the arrangement permanent or temporary or is the family seeking another place to live?</a:t>
            </a:r>
          </a:p>
          <a:p>
            <a:pPr marL="380990" indent="-380990">
              <a:buFont typeface="Arial" panose="020B0604020202020204" pitchFamily="34" charset="0"/>
              <a:buChar char="•"/>
            </a:pPr>
            <a:r>
              <a:rPr lang="en-US" sz="2400" dirty="0"/>
              <a:t>Did the families move in together to save money? Is this a permanent plan?</a:t>
            </a:r>
          </a:p>
          <a:p>
            <a:pPr marL="380990" indent="-380990">
              <a:buFont typeface="Arial" panose="020B0604020202020204" pitchFamily="34" charset="0"/>
              <a:buChar char="•"/>
            </a:pPr>
            <a:r>
              <a:rPr lang="en-US" sz="2400" dirty="0"/>
              <a:t>How soon does the family plan to move?</a:t>
            </a:r>
          </a:p>
          <a:p>
            <a:pPr marL="380990" indent="-380990">
              <a:buFont typeface="Arial" panose="020B0604020202020204" pitchFamily="34" charset="0"/>
              <a:buChar char="•"/>
            </a:pPr>
            <a:r>
              <a:rPr lang="en-US" sz="2400" dirty="0"/>
              <a:t>What brought the family to the current living situation? Where was the family living previously?</a:t>
            </a:r>
          </a:p>
          <a:p>
            <a:pPr marL="380990" indent="-380990">
              <a:buFont typeface="Arial" panose="020B0604020202020204" pitchFamily="34" charset="0"/>
              <a:buChar char="•"/>
            </a:pPr>
            <a:r>
              <a:rPr lang="en-US" sz="2400" dirty="0"/>
              <a:t>Where would the family go if they could not stay in their current location?</a:t>
            </a:r>
          </a:p>
          <a:p>
            <a:pPr marL="380990" indent="-380990">
              <a:buFont typeface="Arial" panose="020B0604020202020204" pitchFamily="34" charset="0"/>
              <a:buChar char="•"/>
            </a:pPr>
            <a:r>
              <a:rPr lang="en-US" sz="2400" dirty="0"/>
              <a:t>Could the family be asked to leave at any time?</a:t>
            </a:r>
          </a:p>
          <a:p>
            <a:pPr marL="380990" indent="-380990">
              <a:buFont typeface="Arial" panose="020B0604020202020204" pitchFamily="34" charset="0"/>
              <a:buChar char="•"/>
            </a:pPr>
            <a:r>
              <a:rPr lang="en-US" sz="2400" dirty="0"/>
              <a:t>Is the housing shared equally?</a:t>
            </a:r>
          </a:p>
        </p:txBody>
      </p:sp>
      <p:sp>
        <p:nvSpPr>
          <p:cNvPr id="6" name="Rounded Rectangle 5"/>
          <p:cNvSpPr/>
          <p:nvPr/>
        </p:nvSpPr>
        <p:spPr>
          <a:xfrm>
            <a:off x="5598269" y="198875"/>
            <a:ext cx="3373210" cy="1790033"/>
          </a:xfrm>
          <a:prstGeom prst="roundRect">
            <a:avLst>
              <a:gd name="adj" fmla="val 10000"/>
            </a:avLst>
          </a:prstGeom>
          <a:blipFill>
            <a:blip r:embed="rId2" cstate="email">
              <a:extLst>
                <a:ext uri="{28A0092B-C50C-407E-A947-70E740481C1C}">
                  <a14:useLocalDpi xmlns:a14="http://schemas.microsoft.com/office/drawing/2010/main" val="0"/>
                </a:ext>
              </a:extLst>
            </a:blip>
            <a:srcRect/>
            <a:stretch>
              <a:fillRect t="-27000" b="-2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55139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8</a:t>
            </a:fld>
            <a:endParaRPr lang="en"/>
          </a:p>
        </p:txBody>
      </p:sp>
      <p:sp>
        <p:nvSpPr>
          <p:cNvPr id="5" name="Google Shape;1324;p183"/>
          <p:cNvSpPr txBox="1">
            <a:spLocks/>
          </p:cNvSpPr>
          <p:nvPr/>
        </p:nvSpPr>
        <p:spPr>
          <a:xfrm>
            <a:off x="3500548" y="198875"/>
            <a:ext cx="11938000" cy="9673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indent="0">
              <a:spcBef>
                <a:spcPts val="0"/>
              </a:spcBef>
              <a:buClr>
                <a:schemeClr val="dk1"/>
              </a:buClr>
              <a:buSzPts val="1100"/>
              <a:buNone/>
            </a:pPr>
            <a:r>
              <a:rPr lang="en-US" sz="4800" b="1" dirty="0">
                <a:solidFill>
                  <a:schemeClr val="dk1"/>
                </a:solidFill>
                <a:latin typeface="Nixie One" panose="020B0604020202020204" charset="0"/>
              </a:rPr>
              <a:t>REGULAR</a:t>
            </a:r>
            <a:endParaRPr lang="en-US" sz="4800" b="1" dirty="0">
              <a:latin typeface="Nixie One" panose="020B0604020202020204" charset="0"/>
            </a:endParaRPr>
          </a:p>
        </p:txBody>
      </p:sp>
      <p:sp>
        <p:nvSpPr>
          <p:cNvPr id="7" name="TextBox 6"/>
          <p:cNvSpPr txBox="1"/>
          <p:nvPr/>
        </p:nvSpPr>
        <p:spPr>
          <a:xfrm>
            <a:off x="606056" y="1156123"/>
            <a:ext cx="10983432" cy="2965364"/>
          </a:xfrm>
          <a:prstGeom prst="rect">
            <a:avLst/>
          </a:prstGeom>
          <a:noFill/>
        </p:spPr>
        <p:txBody>
          <a:bodyPr wrap="square" rtlCol="0">
            <a:spAutoFit/>
          </a:bodyPr>
          <a:lstStyle/>
          <a:p>
            <a:pPr marL="457189" indent="-457189">
              <a:buFont typeface="Arial" panose="020B0604020202020204" pitchFamily="34" charset="0"/>
              <a:buChar char="•"/>
            </a:pPr>
            <a:r>
              <a:rPr lang="en-US" sz="2667" dirty="0"/>
              <a:t>Does the family move frequently or does the family stay in the same place each night? </a:t>
            </a:r>
          </a:p>
          <a:p>
            <a:pPr marL="457189" indent="-457189">
              <a:buFont typeface="Arial" panose="020B0604020202020204" pitchFamily="34" charset="0"/>
              <a:buChar char="•"/>
            </a:pPr>
            <a:r>
              <a:rPr lang="en-US" sz="2667" dirty="0"/>
              <a:t>Does the family have a key to the place they are staying? Can the family come and go freely?</a:t>
            </a:r>
          </a:p>
          <a:p>
            <a:pPr marL="457189" indent="-457189">
              <a:buFont typeface="Arial" panose="020B0604020202020204" pitchFamily="34" charset="0"/>
              <a:buChar char="•"/>
            </a:pPr>
            <a:r>
              <a:rPr lang="en-US" sz="2667" dirty="0"/>
              <a:t>How long has the family been there?  </a:t>
            </a:r>
          </a:p>
          <a:p>
            <a:pPr marL="457189" indent="-457189">
              <a:buFont typeface="Arial" panose="020B0604020202020204" pitchFamily="34" charset="0"/>
              <a:buChar char="•"/>
            </a:pPr>
            <a:r>
              <a:rPr lang="en-US" sz="2667" dirty="0"/>
              <a:t>How long did they live in the last place? Why did the family leave?</a:t>
            </a:r>
          </a:p>
          <a:p>
            <a:pPr marL="457189" indent="-457189">
              <a:buFont typeface="Arial" panose="020B0604020202020204" pitchFamily="34" charset="0"/>
              <a:buChar char="•"/>
            </a:pPr>
            <a:r>
              <a:rPr lang="en-US" sz="2667" dirty="0"/>
              <a:t>Is the family staying together at night or splitting up? </a:t>
            </a:r>
          </a:p>
        </p:txBody>
      </p:sp>
      <p:sp>
        <p:nvSpPr>
          <p:cNvPr id="3" name="TextBox 2"/>
          <p:cNvSpPr txBox="1"/>
          <p:nvPr/>
        </p:nvSpPr>
        <p:spPr>
          <a:xfrm rot="20718340">
            <a:off x="5718396" y="4923740"/>
            <a:ext cx="6571281" cy="584775"/>
          </a:xfrm>
          <a:prstGeom prst="rect">
            <a:avLst/>
          </a:prstGeom>
          <a:noFill/>
        </p:spPr>
        <p:txBody>
          <a:bodyPr wrap="square" rtlCol="0">
            <a:spAutoFit/>
          </a:bodyPr>
          <a:lstStyle/>
          <a:p>
            <a:pPr algn="ctr"/>
            <a:r>
              <a:rPr lang="en-US" sz="3200" b="1" dirty="0"/>
              <a:t>A COUCH IS NOT A HOME</a:t>
            </a:r>
          </a:p>
        </p:txBody>
      </p:sp>
      <p:pic>
        <p:nvPicPr>
          <p:cNvPr id="4098" name="Picture 2" descr="Sofa Surfers Are The Invisible Homeless – They Need Your Support | Must  Visit Rossendale - The Valley Of Distincti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9972" y="4295554"/>
            <a:ext cx="5056049" cy="242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37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spcBef>
                <a:spcPts val="0"/>
              </a:spcBef>
              <a:spcAft>
                <a:spcPts val="0"/>
              </a:spcAft>
            </a:pPr>
            <a:fld id="{00000000-1234-1234-1234-123412341234}" type="slidenum">
              <a:rPr lang="en" smtClean="0"/>
              <a:pPr algn="ctr">
                <a:spcBef>
                  <a:spcPts val="0"/>
                </a:spcBef>
                <a:spcAft>
                  <a:spcPts val="0"/>
                </a:spcAft>
              </a:pPr>
              <a:t>9</a:t>
            </a:fld>
            <a:endParaRPr lang="en"/>
          </a:p>
        </p:txBody>
      </p:sp>
      <p:sp>
        <p:nvSpPr>
          <p:cNvPr id="5" name="Google Shape;1324;p183"/>
          <p:cNvSpPr txBox="1">
            <a:spLocks/>
          </p:cNvSpPr>
          <p:nvPr/>
        </p:nvSpPr>
        <p:spPr>
          <a:xfrm>
            <a:off x="3138920" y="72326"/>
            <a:ext cx="11938000" cy="86333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1pPr>
            <a:lvl2pPr marL="914400" marR="0" lvl="1"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2pPr>
            <a:lvl3pPr marL="1371600" marR="0" lvl="2"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3pPr>
            <a:lvl4pPr marL="1828800" marR="0" lvl="3"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4pPr>
            <a:lvl5pPr marL="2286000" marR="0" lvl="4"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5pPr>
            <a:lvl6pPr marL="2743200" marR="0" lvl="5"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6pPr>
            <a:lvl7pPr marL="3200400" marR="0" lvl="6"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7pPr>
            <a:lvl8pPr marL="3657600" marR="0" lvl="7"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8pPr>
            <a:lvl9pPr marL="4114800" marR="0" lvl="8" indent="-381000" algn="l" rtl="0">
              <a:lnSpc>
                <a:spcPct val="100000"/>
              </a:lnSpc>
              <a:spcBef>
                <a:spcPts val="0"/>
              </a:spcBef>
              <a:spcAft>
                <a:spcPts val="0"/>
              </a:spcAft>
              <a:buClr>
                <a:srgbClr val="A1BECC"/>
              </a:buClr>
              <a:buSzPts val="2400"/>
              <a:buFont typeface="Varela Round"/>
              <a:buChar char="■"/>
              <a:defRPr sz="2400" b="0" i="0" u="none" strike="noStrike" cap="none">
                <a:solidFill>
                  <a:srgbClr val="617A86"/>
                </a:solidFill>
                <a:latin typeface="Varela Round"/>
                <a:ea typeface="Varela Round"/>
                <a:cs typeface="Varela Round"/>
                <a:sym typeface="Varela Round"/>
              </a:defRPr>
            </a:lvl9pPr>
          </a:lstStyle>
          <a:p>
            <a:pPr marL="0" indent="0">
              <a:spcBef>
                <a:spcPts val="0"/>
              </a:spcBef>
              <a:buClr>
                <a:schemeClr val="dk1"/>
              </a:buClr>
              <a:buSzPts val="1100"/>
              <a:buNone/>
            </a:pPr>
            <a:r>
              <a:rPr lang="en-US" sz="4800" b="1" dirty="0">
                <a:solidFill>
                  <a:schemeClr val="dk1"/>
                </a:solidFill>
                <a:latin typeface="Nixie One" panose="020B0604020202020204" charset="0"/>
              </a:rPr>
              <a:t>ADEQUATE</a:t>
            </a:r>
            <a:endParaRPr lang="en-US" sz="4800" b="1" dirty="0">
              <a:latin typeface="Nixie One" panose="020B0604020202020204" charset="0"/>
            </a:endParaRPr>
          </a:p>
        </p:txBody>
      </p:sp>
      <p:sp>
        <p:nvSpPr>
          <p:cNvPr id="7" name="TextBox 6"/>
          <p:cNvSpPr txBox="1"/>
          <p:nvPr/>
        </p:nvSpPr>
        <p:spPr>
          <a:xfrm>
            <a:off x="267442" y="873720"/>
            <a:ext cx="9057312" cy="5847755"/>
          </a:xfrm>
          <a:prstGeom prst="rect">
            <a:avLst/>
          </a:prstGeom>
          <a:noFill/>
        </p:spPr>
        <p:txBody>
          <a:bodyPr wrap="square" rtlCol="0">
            <a:spAutoFit/>
          </a:bodyPr>
          <a:lstStyle/>
          <a:p>
            <a:r>
              <a:rPr lang="en-US" sz="2200" dirty="0"/>
              <a:t>A residence that is sufficient for meeting both the physical &amp;  psychological needs typically met in a home environment. The residence has adequate privacy, space, security, electricity and lighting, access to running water, access to a working toilet, heating, and ventilation, etc. </a:t>
            </a:r>
          </a:p>
          <a:p>
            <a:endParaRPr lang="en-US" sz="2200" dirty="0"/>
          </a:p>
          <a:p>
            <a:r>
              <a:rPr lang="en-US" sz="2200" dirty="0"/>
              <a:t>Factors to consider:</a:t>
            </a:r>
          </a:p>
          <a:p>
            <a:pPr marL="380990" indent="-380990">
              <a:buFont typeface="Arial" panose="020B0604020202020204" pitchFamily="34" charset="0"/>
              <a:buChar char="•"/>
            </a:pPr>
            <a:r>
              <a:rPr lang="en-US" sz="2200" dirty="0"/>
              <a:t>How large is the residence? How many people reside at that location?</a:t>
            </a:r>
          </a:p>
          <a:p>
            <a:pPr marL="380990" indent="-380990">
              <a:buFont typeface="Arial" panose="020B0604020202020204" pitchFamily="34" charset="0"/>
              <a:buChar char="•"/>
            </a:pPr>
            <a:r>
              <a:rPr lang="en-US" sz="2200" dirty="0"/>
              <a:t>Is the family sharing a room? How many people share one room?</a:t>
            </a:r>
          </a:p>
          <a:p>
            <a:pPr marL="380990" indent="-380990">
              <a:buFont typeface="Arial" panose="020B0604020202020204" pitchFamily="34" charset="0"/>
              <a:buChar char="•"/>
            </a:pPr>
            <a:r>
              <a:rPr lang="en-US" sz="2200" dirty="0"/>
              <a:t>Where does the family sleep? Is it in a bedroom, or in a public area such as a dining room or living room?</a:t>
            </a:r>
          </a:p>
          <a:p>
            <a:pPr marL="380990" indent="-380990">
              <a:buFont typeface="Arial" panose="020B0604020202020204" pitchFamily="34" charset="0"/>
              <a:buChar char="•"/>
            </a:pPr>
            <a:r>
              <a:rPr lang="en-US" sz="2200" dirty="0"/>
              <a:t>Does the place have running water, electricity, and heat? Is there a basic functional part such as a working kitchen or a working toilet?</a:t>
            </a:r>
          </a:p>
          <a:p>
            <a:pPr marL="380990" indent="-380990">
              <a:buFont typeface="Arial" panose="020B0604020202020204" pitchFamily="34" charset="0"/>
              <a:buChar char="•"/>
            </a:pPr>
            <a:r>
              <a:rPr lang="en-US" sz="2200" dirty="0"/>
              <a:t>What is the condition of the place? Is it safe, warm and dry? Is there glass in the window panes? Are there holes in the structure? Is it infested with vermin or mold? </a:t>
            </a:r>
          </a:p>
        </p:txBody>
      </p:sp>
      <p:pic>
        <p:nvPicPr>
          <p:cNvPr id="5126" name="Picture 6" descr="Shelter on Twitter: &amp;quot;Damp and overcrowded, but April&amp;#39;s family can&amp;#39;t get on  the housing list: https://t.co/h79z8OzZZ0 https://t.co/ogHFxPZbTJ&amp;quot; / Twitt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324753" y="212651"/>
            <a:ext cx="2727227" cy="20414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airfax County seeks ways to address overcrowded housing issue - The  Washington Pos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324752" y="2327869"/>
            <a:ext cx="2727227" cy="22162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Overcrowding—Not Density—Is a Major Factor in Covid Infection | City Journal"/>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324752" y="4617862"/>
            <a:ext cx="2727227" cy="195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6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COE_PPT_Template">
  <a:themeElements>
    <a:clrScheme name="LACOE Brand 2">
      <a:dk1>
        <a:srgbClr val="272525"/>
      </a:dk1>
      <a:lt1>
        <a:sysClr val="window" lastClr="FFFFFF"/>
      </a:lt1>
      <a:dk2>
        <a:srgbClr val="626466"/>
      </a:dk2>
      <a:lt2>
        <a:srgbClr val="D3D4D5"/>
      </a:lt2>
      <a:accent1>
        <a:srgbClr val="A62535"/>
      </a:accent1>
      <a:accent2>
        <a:srgbClr val="CD7C32"/>
      </a:accent2>
      <a:accent3>
        <a:srgbClr val="F1B60F"/>
      </a:accent3>
      <a:accent4>
        <a:srgbClr val="2F4C94"/>
      </a:accent4>
      <a:accent5>
        <a:srgbClr val="4FB4C2"/>
      </a:accent5>
      <a:accent6>
        <a:srgbClr val="4EAA55"/>
      </a:accent6>
      <a:hlink>
        <a:srgbClr val="4B6EC5"/>
      </a:hlink>
      <a:folHlink>
        <a:srgbClr val="90259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COE_PPT_Template_A.pot [Compatibility Mode]" id="{4D4C1DB9-604C-437D-838B-425838399BA5}" vid="{DFCD993D-CEF2-4C58-AFB6-DCC004C2FAF5}"/>
    </a:ext>
  </a:extLst>
</a:theme>
</file>

<file path=ppt/theme/theme3.xml><?xml version="1.0" encoding="utf-8"?>
<a:theme xmlns:a="http://schemas.openxmlformats.org/drawingml/2006/main" name="1_LACOE_PPT_Template">
  <a:themeElements>
    <a:clrScheme name="LACOE Brand 2">
      <a:dk1>
        <a:srgbClr val="272525"/>
      </a:dk1>
      <a:lt1>
        <a:sysClr val="window" lastClr="FFFFFF"/>
      </a:lt1>
      <a:dk2>
        <a:srgbClr val="626466"/>
      </a:dk2>
      <a:lt2>
        <a:srgbClr val="D3D4D5"/>
      </a:lt2>
      <a:accent1>
        <a:srgbClr val="A62535"/>
      </a:accent1>
      <a:accent2>
        <a:srgbClr val="CD7C32"/>
      </a:accent2>
      <a:accent3>
        <a:srgbClr val="F1B60F"/>
      </a:accent3>
      <a:accent4>
        <a:srgbClr val="2F4C94"/>
      </a:accent4>
      <a:accent5>
        <a:srgbClr val="4FB4C2"/>
      </a:accent5>
      <a:accent6>
        <a:srgbClr val="4EAA55"/>
      </a:accent6>
      <a:hlink>
        <a:srgbClr val="4B6EC5"/>
      </a:hlink>
      <a:folHlink>
        <a:srgbClr val="90259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COE_PPT_Template_A.pot [Compatibility Mode]" id="{4D4C1DB9-604C-437D-838B-425838399BA5}" vid="{DFCD993D-CEF2-4C58-AFB6-DCC004C2FAF5}"/>
    </a:ext>
  </a:extLst>
</a:theme>
</file>

<file path=ppt/theme/theme4.xml><?xml version="1.0" encoding="utf-8"?>
<a:theme xmlns:a="http://schemas.openxmlformats.org/drawingml/2006/main" name="2_LACOE_PPT_Template">
  <a:themeElements>
    <a:clrScheme name="LACOE Brand 2">
      <a:dk1>
        <a:srgbClr val="272525"/>
      </a:dk1>
      <a:lt1>
        <a:sysClr val="window" lastClr="FFFFFF"/>
      </a:lt1>
      <a:dk2>
        <a:srgbClr val="626466"/>
      </a:dk2>
      <a:lt2>
        <a:srgbClr val="D3D4D5"/>
      </a:lt2>
      <a:accent1>
        <a:srgbClr val="A62535"/>
      </a:accent1>
      <a:accent2>
        <a:srgbClr val="CD7C32"/>
      </a:accent2>
      <a:accent3>
        <a:srgbClr val="F1B60F"/>
      </a:accent3>
      <a:accent4>
        <a:srgbClr val="2F4C94"/>
      </a:accent4>
      <a:accent5>
        <a:srgbClr val="4FB4C2"/>
      </a:accent5>
      <a:accent6>
        <a:srgbClr val="4EAA55"/>
      </a:accent6>
      <a:hlink>
        <a:srgbClr val="4B6EC5"/>
      </a:hlink>
      <a:folHlink>
        <a:srgbClr val="90259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COE_PPT_Template_A.pot [Compatibility Mode]" id="{4D4C1DB9-604C-437D-838B-425838399BA5}" vid="{DFCD993D-CEF2-4C58-AFB6-DCC004C2FAF5}"/>
    </a:ext>
  </a:extLst>
</a:theme>
</file>

<file path=ppt/theme/theme5.xml><?xml version="1.0" encoding="utf-8"?>
<a:theme xmlns:a="http://schemas.openxmlformats.org/drawingml/2006/main" name="3_LACOE_PPT_Template">
  <a:themeElements>
    <a:clrScheme name="LACOE Brand 2">
      <a:dk1>
        <a:srgbClr val="272525"/>
      </a:dk1>
      <a:lt1>
        <a:sysClr val="window" lastClr="FFFFFF"/>
      </a:lt1>
      <a:dk2>
        <a:srgbClr val="626466"/>
      </a:dk2>
      <a:lt2>
        <a:srgbClr val="D3D4D5"/>
      </a:lt2>
      <a:accent1>
        <a:srgbClr val="A62535"/>
      </a:accent1>
      <a:accent2>
        <a:srgbClr val="CD7C32"/>
      </a:accent2>
      <a:accent3>
        <a:srgbClr val="F1B60F"/>
      </a:accent3>
      <a:accent4>
        <a:srgbClr val="2F4C94"/>
      </a:accent4>
      <a:accent5>
        <a:srgbClr val="4FB4C2"/>
      </a:accent5>
      <a:accent6>
        <a:srgbClr val="4EAA55"/>
      </a:accent6>
      <a:hlink>
        <a:srgbClr val="4B6EC5"/>
      </a:hlink>
      <a:folHlink>
        <a:srgbClr val="90259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COE_PPT_Template_A.pot [Compatibility Mode]" id="{4D4C1DB9-604C-437D-838B-425838399BA5}" vid="{DFCD993D-CEF2-4C58-AFB6-DCC004C2FAF5}"/>
    </a:ext>
  </a:extLst>
</a:theme>
</file>

<file path=ppt/theme/theme6.xml><?xml version="1.0" encoding="utf-8"?>
<a:theme xmlns:a="http://schemas.openxmlformats.org/drawingml/2006/main" name="4_LACOE_PPT_Template">
  <a:themeElements>
    <a:clrScheme name="LACOE Brand 2">
      <a:dk1>
        <a:srgbClr val="272525"/>
      </a:dk1>
      <a:lt1>
        <a:sysClr val="window" lastClr="FFFFFF"/>
      </a:lt1>
      <a:dk2>
        <a:srgbClr val="626466"/>
      </a:dk2>
      <a:lt2>
        <a:srgbClr val="D3D4D5"/>
      </a:lt2>
      <a:accent1>
        <a:srgbClr val="A62535"/>
      </a:accent1>
      <a:accent2>
        <a:srgbClr val="CD7C32"/>
      </a:accent2>
      <a:accent3>
        <a:srgbClr val="F1B60F"/>
      </a:accent3>
      <a:accent4>
        <a:srgbClr val="2F4C94"/>
      </a:accent4>
      <a:accent5>
        <a:srgbClr val="4FB4C2"/>
      </a:accent5>
      <a:accent6>
        <a:srgbClr val="4EAA55"/>
      </a:accent6>
      <a:hlink>
        <a:srgbClr val="4B6EC5"/>
      </a:hlink>
      <a:folHlink>
        <a:srgbClr val="90259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COE_PPT_Template_A.pot [Compatibility Mode]" id="{4D4C1DB9-604C-437D-838B-425838399BA5}" vid="{DFCD993D-CEF2-4C58-AFB6-DCC004C2FAF5}"/>
    </a:ext>
  </a:extLst>
</a:theme>
</file>

<file path=ppt/theme/theme7.xml><?xml version="1.0" encoding="utf-8"?>
<a:theme xmlns:a="http://schemas.openxmlformats.org/drawingml/2006/main" name="5_LACOE_PPT_Template">
  <a:themeElements>
    <a:clrScheme name="LACOE Brand 2">
      <a:dk1>
        <a:srgbClr val="272525"/>
      </a:dk1>
      <a:lt1>
        <a:sysClr val="window" lastClr="FFFFFF"/>
      </a:lt1>
      <a:dk2>
        <a:srgbClr val="626466"/>
      </a:dk2>
      <a:lt2>
        <a:srgbClr val="D3D4D5"/>
      </a:lt2>
      <a:accent1>
        <a:srgbClr val="A62535"/>
      </a:accent1>
      <a:accent2>
        <a:srgbClr val="CD7C32"/>
      </a:accent2>
      <a:accent3>
        <a:srgbClr val="F1B60F"/>
      </a:accent3>
      <a:accent4>
        <a:srgbClr val="2F4C94"/>
      </a:accent4>
      <a:accent5>
        <a:srgbClr val="4FB4C2"/>
      </a:accent5>
      <a:accent6>
        <a:srgbClr val="4EAA55"/>
      </a:accent6>
      <a:hlink>
        <a:srgbClr val="4B6EC5"/>
      </a:hlink>
      <a:folHlink>
        <a:srgbClr val="90259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COE_PPT_Template_A.pot [Compatibility Mode]" id="{4D4C1DB9-604C-437D-838B-425838399BA5}" vid="{DFCD993D-CEF2-4C58-AFB6-DCC004C2FAF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3022</Words>
  <Application>Microsoft Office PowerPoint</Application>
  <PresentationFormat>Widescreen</PresentationFormat>
  <Paragraphs>454</Paragraphs>
  <Slides>39</Slides>
  <Notes>21</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39</vt:i4>
      </vt:variant>
    </vt:vector>
  </HeadingPairs>
  <TitlesOfParts>
    <vt:vector size="62" baseType="lpstr">
      <vt:lpstr>ＭＳ Ｐゴシック</vt:lpstr>
      <vt:lpstr>Arial</vt:lpstr>
      <vt:lpstr>Arial,Sans-Serif</vt:lpstr>
      <vt:lpstr>Calibri</vt:lpstr>
      <vt:lpstr>Calibri Light</vt:lpstr>
      <vt:lpstr>Courier New</vt:lpstr>
      <vt:lpstr>Euphemia</vt:lpstr>
      <vt:lpstr>Garamond</vt:lpstr>
      <vt:lpstr>Nixie One</vt:lpstr>
      <vt:lpstr>Noto Sans Symbols</vt:lpstr>
      <vt:lpstr>Nunito</vt:lpstr>
      <vt:lpstr>Plantagenet Cherokee</vt:lpstr>
      <vt:lpstr>Segoe UI</vt:lpstr>
      <vt:lpstr>Symbol</vt:lpstr>
      <vt:lpstr>Varela Round</vt:lpstr>
      <vt:lpstr>Wingdings</vt:lpstr>
      <vt:lpstr>Office Theme</vt:lpstr>
      <vt:lpstr>LACOE_PPT_Template</vt:lpstr>
      <vt:lpstr>1_LACOE_PPT_Template</vt:lpstr>
      <vt:lpstr>2_LACOE_PPT_Template</vt:lpstr>
      <vt:lpstr>3_LACOE_PPT_Template</vt:lpstr>
      <vt:lpstr>4_LACOE_PPT_Template</vt:lpstr>
      <vt:lpstr>5_LACOE_PPT_Template</vt:lpstr>
      <vt:lpstr>Understanding the McKinney-Vento Assistance Act      Presented by Dr. Jennifer Kottke Los Angeles County Office of Education   </vt:lpstr>
      <vt:lpstr>Homelessness in California Has Many Faces</vt:lpstr>
      <vt:lpstr>LAWS &amp; RIGHTS </vt:lpstr>
      <vt:lpstr>PowerPoint Presentation</vt:lpstr>
      <vt:lpstr>LAWS &amp; RIGHTS </vt:lpstr>
      <vt:lpstr>Who falls under McKinney-Vento?</vt:lpstr>
      <vt:lpstr>PowerPoint Presentation</vt:lpstr>
      <vt:lpstr>PowerPoint Presentation</vt:lpstr>
      <vt:lpstr>PowerPoint Presentation</vt:lpstr>
      <vt:lpstr>What does homelessness look like? </vt:lpstr>
      <vt:lpstr>AND Unaccompanied Homeless Youth</vt:lpstr>
      <vt:lpstr>Key Provisions </vt:lpstr>
      <vt:lpstr>Local Liaison Duties</vt:lpstr>
      <vt:lpstr>Local Liaison Duties</vt:lpstr>
      <vt:lpstr>School Selection</vt:lpstr>
      <vt:lpstr>IMMEDIATE ENROLLMENT</vt:lpstr>
      <vt:lpstr>Equal Access</vt:lpstr>
      <vt:lpstr>Transportation: HOMELESS YOUTH</vt:lpstr>
      <vt:lpstr>PowerPoint Presentation</vt:lpstr>
      <vt:lpstr>State Minimum Course Requirements  </vt:lpstr>
      <vt:lpstr>Dispute Resolution</vt:lpstr>
      <vt:lpstr>Special Education </vt:lpstr>
      <vt:lpstr>PowerPoint Presentation</vt:lpstr>
      <vt:lpstr>PowerPoint Presentation</vt:lpstr>
      <vt:lpstr>PowerPoint Presentation</vt:lpstr>
      <vt:lpstr>Intersection of Homelessness &amp; Education </vt:lpstr>
      <vt:lpstr>Partnering with Schools </vt:lpstr>
      <vt:lpstr>Importance of an Education </vt:lpstr>
      <vt:lpstr>PowerPoint Presentation</vt:lpstr>
      <vt:lpstr>Parents Make the Difference </vt:lpstr>
      <vt:lpstr>Tips for Parents </vt:lpstr>
      <vt:lpstr>LACOE Coordinated Entry (CES) Program </vt:lpstr>
      <vt:lpstr>CES Lead Offices</vt:lpstr>
      <vt:lpstr>WIN APP – “What I Need” </vt:lpstr>
      <vt:lpstr>Services WITHIN a District  </vt:lpstr>
      <vt:lpstr>Services BEYOND a District  </vt:lpstr>
      <vt:lpstr>Additional Resources </vt:lpstr>
      <vt:lpstr>QUESTIONS AND DISCUSSION</vt:lpstr>
      <vt:lpstr>CONTACT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wilbjen2@gmail.com</dc:creator>
  <cp:lastModifiedBy>Kottke_Jennifer</cp:lastModifiedBy>
  <cp:revision>27</cp:revision>
  <dcterms:created xsi:type="dcterms:W3CDTF">2022-05-18T03:47:42Z</dcterms:created>
  <dcterms:modified xsi:type="dcterms:W3CDTF">2022-05-18T23:48:34Z</dcterms:modified>
</cp:coreProperties>
</file>